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9144000" cy="5143500"/>
  <p:embeddedFontLst>
    <p:embeddedFont>
      <p:font typeface="Roboto"/>
      <p:regular r:id="rId26"/>
      <p:bold r:id="rId27"/>
      <p:italic r:id="rId28"/>
      <p:boldItalic r:id="rId29"/>
    </p:embeddedFont>
    <p:embeddedFont>
      <p:font typeface="Tahoma"/>
      <p:regular r:id="rId30"/>
      <p:bold r:id="rId31"/>
    </p:embeddedFont>
    <p:embeddedFont>
      <p:font typeface="Quicksan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34" roundtripDataSignature="AMtx7mjMBO5FUfwxo4aVVUhLN3jLS+fQ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ahoma-bold.fntdata"/><Relationship Id="rId30" Type="http://schemas.openxmlformats.org/officeDocument/2006/relationships/font" Target="fonts/Tahoma-regular.fntdata"/><Relationship Id="rId11" Type="http://schemas.openxmlformats.org/officeDocument/2006/relationships/slide" Target="slides/slide6.xml"/><Relationship Id="rId33" Type="http://schemas.openxmlformats.org/officeDocument/2006/relationships/font" Target="fonts/Quicksand-bold.fntdata"/><Relationship Id="rId10" Type="http://schemas.openxmlformats.org/officeDocument/2006/relationships/slide" Target="slides/slide5.xml"/><Relationship Id="rId32" Type="http://schemas.openxmlformats.org/officeDocument/2006/relationships/font" Target="fonts/Quicksand-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0dfbdb90ea_2_5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0dfbdb90ea_2_5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dfbdb90ea_2_7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0dfbdb90ea_2_7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dfbdb90ea_2_13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0dfbdb90ea_2_13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0dfbdb90ea_4_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0dfbdb90ea_4_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0828d2a1e_2_2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2e0828d2a1e_2_2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34c825ff9_2_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e34c825ff9_2_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30ae1c919_0_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e30ae1c919_0_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37e037931_0_1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e37e037931_0_1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37e037931_0_3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e37e037931_0_3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37e037931_0_4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e37e037931_0_4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0828d2a1e_2_9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e0828d2a1e_2_9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1ec44b695_0_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2e1ec44b695_0_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1ec44b695_0_33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e1ec44b695_0_33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2e80da872_1_1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e2e80da872_1_1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2e80da872_1_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e2e80da872_1_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0828d2a1e_2_1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e0828d2a1e_2_1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8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8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85"/>
          <p:cNvSpPr txBox="1"/>
          <p:nvPr>
            <p:ph idx="12" type="sldNum"/>
          </p:nvPr>
        </p:nvSpPr>
        <p:spPr>
          <a:xfrm>
            <a:off x="8756125" y="4778067"/>
            <a:ext cx="217804" cy="167639"/>
          </a:xfrm>
          <a:prstGeom prst="rect">
            <a:avLst/>
          </a:prstGeom>
          <a:noFill/>
          <a:ln>
            <a:noFill/>
          </a:ln>
        </p:spPr>
        <p:txBody>
          <a:bodyPr anchorCtr="0" anchor="t" bIns="0" lIns="0" spcFirstLastPara="1" rIns="0" wrap="square" tIns="0">
            <a:spAutoFit/>
          </a:bodyPr>
          <a:lstStyle>
            <a:lvl1pPr indent="0" lvl="0" marL="108585" marR="0" algn="l">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108585" marR="0" algn="l">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108585" marR="0" algn="l">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108585" marR="0" algn="l">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108585" marR="0" algn="l">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108585" marR="0" algn="l">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108585" marR="0" algn="l">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108585" marR="0" algn="l">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108585" marR="0" algn="l">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10858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86"/>
          <p:cNvSpPr txBox="1"/>
          <p:nvPr>
            <p:ph type="title"/>
          </p:nvPr>
        </p:nvSpPr>
        <p:spPr>
          <a:xfrm>
            <a:off x="296450" y="446032"/>
            <a:ext cx="6207759" cy="694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rgbClr val="4D5155"/>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6"/>
          <p:cNvSpPr txBox="1"/>
          <p:nvPr>
            <p:ph idx="1" type="body"/>
          </p:nvPr>
        </p:nvSpPr>
        <p:spPr>
          <a:xfrm>
            <a:off x="154274" y="1783079"/>
            <a:ext cx="4115435" cy="26682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8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6"/>
          <p:cNvSpPr txBox="1"/>
          <p:nvPr>
            <p:ph idx="12" type="sldNum"/>
          </p:nvPr>
        </p:nvSpPr>
        <p:spPr>
          <a:xfrm>
            <a:off x="8756125" y="4778067"/>
            <a:ext cx="217804" cy="167639"/>
          </a:xfrm>
          <a:prstGeom prst="rect">
            <a:avLst/>
          </a:prstGeom>
          <a:noFill/>
          <a:ln>
            <a:noFill/>
          </a:ln>
        </p:spPr>
        <p:txBody>
          <a:bodyPr anchorCtr="0" anchor="t" bIns="0" lIns="0" spcFirstLastPara="1" rIns="0" wrap="square" tIns="0">
            <a:spAutoFit/>
          </a:bodyPr>
          <a:lstStyle>
            <a:lvl1pPr indent="0" lvl="0" marL="108585" marR="0" algn="l">
              <a:lnSpc>
                <a:spcPct val="100000"/>
              </a:lnSpc>
              <a:spcBef>
                <a:spcPts val="0"/>
              </a:spcBef>
              <a:buNone/>
              <a:defRPr b="0" i="0" sz="1000">
                <a:solidFill>
                  <a:srgbClr val="595959"/>
                </a:solidFill>
                <a:latin typeface="Arial"/>
                <a:ea typeface="Arial"/>
                <a:cs typeface="Arial"/>
                <a:sym typeface="Arial"/>
              </a:defRPr>
            </a:lvl1pPr>
            <a:lvl2pPr indent="0" lvl="1" marL="108585" marR="0" algn="l">
              <a:lnSpc>
                <a:spcPct val="100000"/>
              </a:lnSpc>
              <a:spcBef>
                <a:spcPts val="0"/>
              </a:spcBef>
              <a:buNone/>
              <a:defRPr b="0" i="0" sz="1000">
                <a:solidFill>
                  <a:srgbClr val="595959"/>
                </a:solidFill>
                <a:latin typeface="Arial"/>
                <a:ea typeface="Arial"/>
                <a:cs typeface="Arial"/>
                <a:sym typeface="Arial"/>
              </a:defRPr>
            </a:lvl2pPr>
            <a:lvl3pPr indent="0" lvl="2" marL="108585" marR="0" algn="l">
              <a:lnSpc>
                <a:spcPct val="100000"/>
              </a:lnSpc>
              <a:spcBef>
                <a:spcPts val="0"/>
              </a:spcBef>
              <a:buNone/>
              <a:defRPr b="0" i="0" sz="1000">
                <a:solidFill>
                  <a:srgbClr val="595959"/>
                </a:solidFill>
                <a:latin typeface="Arial"/>
                <a:ea typeface="Arial"/>
                <a:cs typeface="Arial"/>
                <a:sym typeface="Arial"/>
              </a:defRPr>
            </a:lvl3pPr>
            <a:lvl4pPr indent="0" lvl="3" marL="108585" marR="0" algn="l">
              <a:lnSpc>
                <a:spcPct val="100000"/>
              </a:lnSpc>
              <a:spcBef>
                <a:spcPts val="0"/>
              </a:spcBef>
              <a:buNone/>
              <a:defRPr b="0" i="0" sz="1000">
                <a:solidFill>
                  <a:srgbClr val="595959"/>
                </a:solidFill>
                <a:latin typeface="Arial"/>
                <a:ea typeface="Arial"/>
                <a:cs typeface="Arial"/>
                <a:sym typeface="Arial"/>
              </a:defRPr>
            </a:lvl4pPr>
            <a:lvl5pPr indent="0" lvl="4" marL="108585" marR="0" algn="l">
              <a:lnSpc>
                <a:spcPct val="100000"/>
              </a:lnSpc>
              <a:spcBef>
                <a:spcPts val="0"/>
              </a:spcBef>
              <a:buNone/>
              <a:defRPr b="0" i="0" sz="1000">
                <a:solidFill>
                  <a:srgbClr val="595959"/>
                </a:solidFill>
                <a:latin typeface="Arial"/>
                <a:ea typeface="Arial"/>
                <a:cs typeface="Arial"/>
                <a:sym typeface="Arial"/>
              </a:defRPr>
            </a:lvl5pPr>
            <a:lvl6pPr indent="0" lvl="5" marL="108585" marR="0" algn="l">
              <a:lnSpc>
                <a:spcPct val="100000"/>
              </a:lnSpc>
              <a:spcBef>
                <a:spcPts val="0"/>
              </a:spcBef>
              <a:buNone/>
              <a:defRPr b="0" i="0" sz="1000">
                <a:solidFill>
                  <a:srgbClr val="595959"/>
                </a:solidFill>
                <a:latin typeface="Arial"/>
                <a:ea typeface="Arial"/>
                <a:cs typeface="Arial"/>
                <a:sym typeface="Arial"/>
              </a:defRPr>
            </a:lvl6pPr>
            <a:lvl7pPr indent="0" lvl="6" marL="108585" marR="0" algn="l">
              <a:lnSpc>
                <a:spcPct val="100000"/>
              </a:lnSpc>
              <a:spcBef>
                <a:spcPts val="0"/>
              </a:spcBef>
              <a:buNone/>
              <a:defRPr b="0" i="0" sz="1000">
                <a:solidFill>
                  <a:srgbClr val="595959"/>
                </a:solidFill>
                <a:latin typeface="Arial"/>
                <a:ea typeface="Arial"/>
                <a:cs typeface="Arial"/>
                <a:sym typeface="Arial"/>
              </a:defRPr>
            </a:lvl7pPr>
            <a:lvl8pPr indent="0" lvl="7" marL="108585" marR="0" algn="l">
              <a:lnSpc>
                <a:spcPct val="100000"/>
              </a:lnSpc>
              <a:spcBef>
                <a:spcPts val="0"/>
              </a:spcBef>
              <a:buNone/>
              <a:defRPr b="0" i="0" sz="1000">
                <a:solidFill>
                  <a:srgbClr val="595959"/>
                </a:solidFill>
                <a:latin typeface="Arial"/>
                <a:ea typeface="Arial"/>
                <a:cs typeface="Arial"/>
                <a:sym typeface="Arial"/>
              </a:defRPr>
            </a:lvl8pPr>
            <a:lvl9pPr indent="0" lvl="8" marL="108585" marR="0" algn="l">
              <a:lnSpc>
                <a:spcPct val="100000"/>
              </a:lnSpc>
              <a:spcBef>
                <a:spcPts val="0"/>
              </a:spcBef>
              <a:buNone/>
              <a:defRPr b="0" i="0" sz="1000">
                <a:solidFill>
                  <a:srgbClr val="595959"/>
                </a:solidFill>
                <a:latin typeface="Arial"/>
                <a:ea typeface="Arial"/>
                <a:cs typeface="Arial"/>
                <a:sym typeface="Arial"/>
              </a:defRPr>
            </a:lvl9pPr>
          </a:lstStyle>
          <a:p>
            <a:pPr indent="0" lvl="0" marL="10858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1" name="Shape 21"/>
        <p:cNvGrpSpPr/>
        <p:nvPr/>
      </p:nvGrpSpPr>
      <p:grpSpPr>
        <a:xfrm>
          <a:off x="0" y="0"/>
          <a:ext cx="0" cy="0"/>
          <a:chOff x="0" y="0"/>
          <a:chExt cx="0" cy="0"/>
        </a:xfrm>
      </p:grpSpPr>
      <p:pic>
        <p:nvPicPr>
          <p:cNvPr id="22" name="Google Shape;22;p87"/>
          <p:cNvPicPr preferRelativeResize="0"/>
          <p:nvPr/>
        </p:nvPicPr>
        <p:blipFill rotWithShape="1">
          <a:blip r:embed="rId2">
            <a:alphaModFix/>
          </a:blip>
          <a:srcRect b="0" l="0" r="0" t="0"/>
          <a:stretch/>
        </p:blipFill>
        <p:spPr>
          <a:xfrm>
            <a:off x="0" y="0"/>
            <a:ext cx="9143999" cy="5143499"/>
          </a:xfrm>
          <a:prstGeom prst="rect">
            <a:avLst/>
          </a:prstGeom>
          <a:noFill/>
          <a:ln>
            <a:noFill/>
          </a:ln>
        </p:spPr>
      </p:pic>
      <p:pic>
        <p:nvPicPr>
          <p:cNvPr id="23" name="Google Shape;23;p87"/>
          <p:cNvPicPr preferRelativeResize="0"/>
          <p:nvPr/>
        </p:nvPicPr>
        <p:blipFill rotWithShape="1">
          <a:blip r:embed="rId3">
            <a:alphaModFix/>
          </a:blip>
          <a:srcRect b="0" l="0" r="0" t="0"/>
          <a:stretch/>
        </p:blipFill>
        <p:spPr>
          <a:xfrm>
            <a:off x="0" y="2542325"/>
            <a:ext cx="4206011" cy="2601174"/>
          </a:xfrm>
          <a:prstGeom prst="rect">
            <a:avLst/>
          </a:prstGeom>
          <a:noFill/>
          <a:ln>
            <a:noFill/>
          </a:ln>
        </p:spPr>
      </p:pic>
      <p:pic>
        <p:nvPicPr>
          <p:cNvPr id="24" name="Google Shape;24;p87"/>
          <p:cNvPicPr preferRelativeResize="0"/>
          <p:nvPr/>
        </p:nvPicPr>
        <p:blipFill rotWithShape="1">
          <a:blip r:embed="rId4">
            <a:alphaModFix/>
          </a:blip>
          <a:srcRect b="0" l="0" r="0" t="0"/>
          <a:stretch/>
        </p:blipFill>
        <p:spPr>
          <a:xfrm>
            <a:off x="0" y="2313509"/>
            <a:ext cx="4322070" cy="2829990"/>
          </a:xfrm>
          <a:prstGeom prst="rect">
            <a:avLst/>
          </a:prstGeom>
          <a:noFill/>
          <a:ln>
            <a:noFill/>
          </a:ln>
        </p:spPr>
      </p:pic>
      <p:pic>
        <p:nvPicPr>
          <p:cNvPr id="25" name="Google Shape;25;p87"/>
          <p:cNvPicPr preferRelativeResize="0"/>
          <p:nvPr/>
        </p:nvPicPr>
        <p:blipFill rotWithShape="1">
          <a:blip r:embed="rId5">
            <a:alphaModFix/>
          </a:blip>
          <a:srcRect b="0" l="0" r="0" t="0"/>
          <a:stretch/>
        </p:blipFill>
        <p:spPr>
          <a:xfrm>
            <a:off x="248860" y="4758822"/>
            <a:ext cx="232962" cy="234086"/>
          </a:xfrm>
          <a:prstGeom prst="rect">
            <a:avLst/>
          </a:prstGeom>
          <a:noFill/>
          <a:ln>
            <a:noFill/>
          </a:ln>
        </p:spPr>
      </p:pic>
      <p:sp>
        <p:nvSpPr>
          <p:cNvPr id="26" name="Google Shape;26;p87"/>
          <p:cNvSpPr txBox="1"/>
          <p:nvPr>
            <p:ph type="title"/>
          </p:nvPr>
        </p:nvSpPr>
        <p:spPr>
          <a:xfrm>
            <a:off x="296450" y="446032"/>
            <a:ext cx="6207759" cy="694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rgbClr val="4D5155"/>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8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7"/>
          <p:cNvSpPr txBox="1"/>
          <p:nvPr>
            <p:ph idx="12" type="sldNum"/>
          </p:nvPr>
        </p:nvSpPr>
        <p:spPr>
          <a:xfrm>
            <a:off x="8756125" y="4778067"/>
            <a:ext cx="217804" cy="167639"/>
          </a:xfrm>
          <a:prstGeom prst="rect">
            <a:avLst/>
          </a:prstGeom>
          <a:noFill/>
          <a:ln>
            <a:noFill/>
          </a:ln>
        </p:spPr>
        <p:txBody>
          <a:bodyPr anchorCtr="0" anchor="t" bIns="0" lIns="0" spcFirstLastPara="1" rIns="0" wrap="square" tIns="0">
            <a:spAutoFit/>
          </a:bodyPr>
          <a:lstStyle>
            <a:lvl1pPr indent="0" lvl="0" marL="108585" marR="0" algn="l">
              <a:lnSpc>
                <a:spcPct val="100000"/>
              </a:lnSpc>
              <a:spcBef>
                <a:spcPts val="0"/>
              </a:spcBef>
              <a:buNone/>
              <a:defRPr b="0" i="0" sz="1000">
                <a:solidFill>
                  <a:srgbClr val="595959"/>
                </a:solidFill>
                <a:latin typeface="Arial"/>
                <a:ea typeface="Arial"/>
                <a:cs typeface="Arial"/>
                <a:sym typeface="Arial"/>
              </a:defRPr>
            </a:lvl1pPr>
            <a:lvl2pPr indent="0" lvl="1" marL="108585" marR="0" algn="l">
              <a:lnSpc>
                <a:spcPct val="100000"/>
              </a:lnSpc>
              <a:spcBef>
                <a:spcPts val="0"/>
              </a:spcBef>
              <a:buNone/>
              <a:defRPr b="0" i="0" sz="1000">
                <a:solidFill>
                  <a:srgbClr val="595959"/>
                </a:solidFill>
                <a:latin typeface="Arial"/>
                <a:ea typeface="Arial"/>
                <a:cs typeface="Arial"/>
                <a:sym typeface="Arial"/>
              </a:defRPr>
            </a:lvl2pPr>
            <a:lvl3pPr indent="0" lvl="2" marL="108585" marR="0" algn="l">
              <a:lnSpc>
                <a:spcPct val="100000"/>
              </a:lnSpc>
              <a:spcBef>
                <a:spcPts val="0"/>
              </a:spcBef>
              <a:buNone/>
              <a:defRPr b="0" i="0" sz="1000">
                <a:solidFill>
                  <a:srgbClr val="595959"/>
                </a:solidFill>
                <a:latin typeface="Arial"/>
                <a:ea typeface="Arial"/>
                <a:cs typeface="Arial"/>
                <a:sym typeface="Arial"/>
              </a:defRPr>
            </a:lvl3pPr>
            <a:lvl4pPr indent="0" lvl="3" marL="108585" marR="0" algn="l">
              <a:lnSpc>
                <a:spcPct val="100000"/>
              </a:lnSpc>
              <a:spcBef>
                <a:spcPts val="0"/>
              </a:spcBef>
              <a:buNone/>
              <a:defRPr b="0" i="0" sz="1000">
                <a:solidFill>
                  <a:srgbClr val="595959"/>
                </a:solidFill>
                <a:latin typeface="Arial"/>
                <a:ea typeface="Arial"/>
                <a:cs typeface="Arial"/>
                <a:sym typeface="Arial"/>
              </a:defRPr>
            </a:lvl4pPr>
            <a:lvl5pPr indent="0" lvl="4" marL="108585" marR="0" algn="l">
              <a:lnSpc>
                <a:spcPct val="100000"/>
              </a:lnSpc>
              <a:spcBef>
                <a:spcPts val="0"/>
              </a:spcBef>
              <a:buNone/>
              <a:defRPr b="0" i="0" sz="1000">
                <a:solidFill>
                  <a:srgbClr val="595959"/>
                </a:solidFill>
                <a:latin typeface="Arial"/>
                <a:ea typeface="Arial"/>
                <a:cs typeface="Arial"/>
                <a:sym typeface="Arial"/>
              </a:defRPr>
            </a:lvl5pPr>
            <a:lvl6pPr indent="0" lvl="5" marL="108585" marR="0" algn="l">
              <a:lnSpc>
                <a:spcPct val="100000"/>
              </a:lnSpc>
              <a:spcBef>
                <a:spcPts val="0"/>
              </a:spcBef>
              <a:buNone/>
              <a:defRPr b="0" i="0" sz="1000">
                <a:solidFill>
                  <a:srgbClr val="595959"/>
                </a:solidFill>
                <a:latin typeface="Arial"/>
                <a:ea typeface="Arial"/>
                <a:cs typeface="Arial"/>
                <a:sym typeface="Arial"/>
              </a:defRPr>
            </a:lvl6pPr>
            <a:lvl7pPr indent="0" lvl="6" marL="108585" marR="0" algn="l">
              <a:lnSpc>
                <a:spcPct val="100000"/>
              </a:lnSpc>
              <a:spcBef>
                <a:spcPts val="0"/>
              </a:spcBef>
              <a:buNone/>
              <a:defRPr b="0" i="0" sz="1000">
                <a:solidFill>
                  <a:srgbClr val="595959"/>
                </a:solidFill>
                <a:latin typeface="Arial"/>
                <a:ea typeface="Arial"/>
                <a:cs typeface="Arial"/>
                <a:sym typeface="Arial"/>
              </a:defRPr>
            </a:lvl7pPr>
            <a:lvl8pPr indent="0" lvl="7" marL="108585" marR="0" algn="l">
              <a:lnSpc>
                <a:spcPct val="100000"/>
              </a:lnSpc>
              <a:spcBef>
                <a:spcPts val="0"/>
              </a:spcBef>
              <a:buNone/>
              <a:defRPr b="0" i="0" sz="1000">
                <a:solidFill>
                  <a:srgbClr val="595959"/>
                </a:solidFill>
                <a:latin typeface="Arial"/>
                <a:ea typeface="Arial"/>
                <a:cs typeface="Arial"/>
                <a:sym typeface="Arial"/>
              </a:defRPr>
            </a:lvl8pPr>
            <a:lvl9pPr indent="0" lvl="8" marL="108585" marR="0" algn="l">
              <a:lnSpc>
                <a:spcPct val="100000"/>
              </a:lnSpc>
              <a:spcBef>
                <a:spcPts val="0"/>
              </a:spcBef>
              <a:buNone/>
              <a:defRPr b="0" i="0" sz="1000">
                <a:solidFill>
                  <a:srgbClr val="595959"/>
                </a:solidFill>
                <a:latin typeface="Arial"/>
                <a:ea typeface="Arial"/>
                <a:cs typeface="Arial"/>
                <a:sym typeface="Arial"/>
              </a:defRPr>
            </a:lvl9pPr>
          </a:lstStyle>
          <a:p>
            <a:pPr indent="0" lvl="0" marL="10858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0" name="Shape 30"/>
        <p:cNvGrpSpPr/>
        <p:nvPr/>
      </p:nvGrpSpPr>
      <p:grpSpPr>
        <a:xfrm>
          <a:off x="0" y="0"/>
          <a:ext cx="0" cy="0"/>
          <a:chOff x="0" y="0"/>
          <a:chExt cx="0" cy="0"/>
        </a:xfrm>
      </p:grpSpPr>
      <p:sp>
        <p:nvSpPr>
          <p:cNvPr id="31" name="Google Shape;31;p88"/>
          <p:cNvSpPr txBox="1"/>
          <p:nvPr>
            <p:ph type="title"/>
          </p:nvPr>
        </p:nvSpPr>
        <p:spPr>
          <a:xfrm>
            <a:off x="296450" y="446032"/>
            <a:ext cx="6207759" cy="694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rgbClr val="4D5155"/>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88"/>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88"/>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8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8"/>
          <p:cNvSpPr txBox="1"/>
          <p:nvPr>
            <p:ph idx="12" type="sldNum"/>
          </p:nvPr>
        </p:nvSpPr>
        <p:spPr>
          <a:xfrm>
            <a:off x="8756125" y="4778067"/>
            <a:ext cx="217804" cy="167639"/>
          </a:xfrm>
          <a:prstGeom prst="rect">
            <a:avLst/>
          </a:prstGeom>
          <a:noFill/>
          <a:ln>
            <a:noFill/>
          </a:ln>
        </p:spPr>
        <p:txBody>
          <a:bodyPr anchorCtr="0" anchor="t" bIns="0" lIns="0" spcFirstLastPara="1" rIns="0" wrap="square" tIns="0">
            <a:spAutoFit/>
          </a:bodyPr>
          <a:lstStyle>
            <a:lvl1pPr indent="0" lvl="0" marL="108585" marR="0" algn="l">
              <a:lnSpc>
                <a:spcPct val="100000"/>
              </a:lnSpc>
              <a:spcBef>
                <a:spcPts val="0"/>
              </a:spcBef>
              <a:buNone/>
              <a:defRPr b="0" i="0" sz="1000">
                <a:solidFill>
                  <a:srgbClr val="595959"/>
                </a:solidFill>
                <a:latin typeface="Arial"/>
                <a:ea typeface="Arial"/>
                <a:cs typeface="Arial"/>
                <a:sym typeface="Arial"/>
              </a:defRPr>
            </a:lvl1pPr>
            <a:lvl2pPr indent="0" lvl="1" marL="108585" marR="0" algn="l">
              <a:lnSpc>
                <a:spcPct val="100000"/>
              </a:lnSpc>
              <a:spcBef>
                <a:spcPts val="0"/>
              </a:spcBef>
              <a:buNone/>
              <a:defRPr b="0" i="0" sz="1000">
                <a:solidFill>
                  <a:srgbClr val="595959"/>
                </a:solidFill>
                <a:latin typeface="Arial"/>
                <a:ea typeface="Arial"/>
                <a:cs typeface="Arial"/>
                <a:sym typeface="Arial"/>
              </a:defRPr>
            </a:lvl2pPr>
            <a:lvl3pPr indent="0" lvl="2" marL="108585" marR="0" algn="l">
              <a:lnSpc>
                <a:spcPct val="100000"/>
              </a:lnSpc>
              <a:spcBef>
                <a:spcPts val="0"/>
              </a:spcBef>
              <a:buNone/>
              <a:defRPr b="0" i="0" sz="1000">
                <a:solidFill>
                  <a:srgbClr val="595959"/>
                </a:solidFill>
                <a:latin typeface="Arial"/>
                <a:ea typeface="Arial"/>
                <a:cs typeface="Arial"/>
                <a:sym typeface="Arial"/>
              </a:defRPr>
            </a:lvl3pPr>
            <a:lvl4pPr indent="0" lvl="3" marL="108585" marR="0" algn="l">
              <a:lnSpc>
                <a:spcPct val="100000"/>
              </a:lnSpc>
              <a:spcBef>
                <a:spcPts val="0"/>
              </a:spcBef>
              <a:buNone/>
              <a:defRPr b="0" i="0" sz="1000">
                <a:solidFill>
                  <a:srgbClr val="595959"/>
                </a:solidFill>
                <a:latin typeface="Arial"/>
                <a:ea typeface="Arial"/>
                <a:cs typeface="Arial"/>
                <a:sym typeface="Arial"/>
              </a:defRPr>
            </a:lvl4pPr>
            <a:lvl5pPr indent="0" lvl="4" marL="108585" marR="0" algn="l">
              <a:lnSpc>
                <a:spcPct val="100000"/>
              </a:lnSpc>
              <a:spcBef>
                <a:spcPts val="0"/>
              </a:spcBef>
              <a:buNone/>
              <a:defRPr b="0" i="0" sz="1000">
                <a:solidFill>
                  <a:srgbClr val="595959"/>
                </a:solidFill>
                <a:latin typeface="Arial"/>
                <a:ea typeface="Arial"/>
                <a:cs typeface="Arial"/>
                <a:sym typeface="Arial"/>
              </a:defRPr>
            </a:lvl5pPr>
            <a:lvl6pPr indent="0" lvl="5" marL="108585" marR="0" algn="l">
              <a:lnSpc>
                <a:spcPct val="100000"/>
              </a:lnSpc>
              <a:spcBef>
                <a:spcPts val="0"/>
              </a:spcBef>
              <a:buNone/>
              <a:defRPr b="0" i="0" sz="1000">
                <a:solidFill>
                  <a:srgbClr val="595959"/>
                </a:solidFill>
                <a:latin typeface="Arial"/>
                <a:ea typeface="Arial"/>
                <a:cs typeface="Arial"/>
                <a:sym typeface="Arial"/>
              </a:defRPr>
            </a:lvl6pPr>
            <a:lvl7pPr indent="0" lvl="6" marL="108585" marR="0" algn="l">
              <a:lnSpc>
                <a:spcPct val="100000"/>
              </a:lnSpc>
              <a:spcBef>
                <a:spcPts val="0"/>
              </a:spcBef>
              <a:buNone/>
              <a:defRPr b="0" i="0" sz="1000">
                <a:solidFill>
                  <a:srgbClr val="595959"/>
                </a:solidFill>
                <a:latin typeface="Arial"/>
                <a:ea typeface="Arial"/>
                <a:cs typeface="Arial"/>
                <a:sym typeface="Arial"/>
              </a:defRPr>
            </a:lvl7pPr>
            <a:lvl8pPr indent="0" lvl="7" marL="108585" marR="0" algn="l">
              <a:lnSpc>
                <a:spcPct val="100000"/>
              </a:lnSpc>
              <a:spcBef>
                <a:spcPts val="0"/>
              </a:spcBef>
              <a:buNone/>
              <a:defRPr b="0" i="0" sz="1000">
                <a:solidFill>
                  <a:srgbClr val="595959"/>
                </a:solidFill>
                <a:latin typeface="Arial"/>
                <a:ea typeface="Arial"/>
                <a:cs typeface="Arial"/>
                <a:sym typeface="Arial"/>
              </a:defRPr>
            </a:lvl8pPr>
            <a:lvl9pPr indent="0" lvl="8" marL="108585" marR="0" algn="l">
              <a:lnSpc>
                <a:spcPct val="100000"/>
              </a:lnSpc>
              <a:spcBef>
                <a:spcPts val="0"/>
              </a:spcBef>
              <a:buNone/>
              <a:defRPr b="0" i="0" sz="1000">
                <a:solidFill>
                  <a:srgbClr val="595959"/>
                </a:solidFill>
                <a:latin typeface="Arial"/>
                <a:ea typeface="Arial"/>
                <a:cs typeface="Arial"/>
                <a:sym typeface="Arial"/>
              </a:defRPr>
            </a:lvl9pPr>
          </a:lstStyle>
          <a:p>
            <a:pPr indent="0" lvl="0" marL="108585"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 name="Shape 37"/>
        <p:cNvGrpSpPr/>
        <p:nvPr/>
      </p:nvGrpSpPr>
      <p:grpSpPr>
        <a:xfrm>
          <a:off x="0" y="0"/>
          <a:ext cx="0" cy="0"/>
          <a:chOff x="0" y="0"/>
          <a:chExt cx="0" cy="0"/>
        </a:xfrm>
      </p:grpSpPr>
      <p:sp>
        <p:nvSpPr>
          <p:cNvPr id="38" name="Google Shape;38;p89"/>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9"/>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8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9"/>
          <p:cNvSpPr txBox="1"/>
          <p:nvPr>
            <p:ph idx="12" type="sldNum"/>
          </p:nvPr>
        </p:nvSpPr>
        <p:spPr>
          <a:xfrm>
            <a:off x="8756125" y="4778067"/>
            <a:ext cx="217804" cy="167639"/>
          </a:xfrm>
          <a:prstGeom prst="rect">
            <a:avLst/>
          </a:prstGeom>
          <a:noFill/>
          <a:ln>
            <a:noFill/>
          </a:ln>
        </p:spPr>
        <p:txBody>
          <a:bodyPr anchorCtr="0" anchor="t" bIns="0" lIns="0" spcFirstLastPara="1" rIns="0" wrap="square" tIns="0">
            <a:spAutoFit/>
          </a:bodyPr>
          <a:lstStyle>
            <a:lvl1pPr indent="0" lvl="0" marL="108585" marR="0" algn="l">
              <a:lnSpc>
                <a:spcPct val="100000"/>
              </a:lnSpc>
              <a:spcBef>
                <a:spcPts val="0"/>
              </a:spcBef>
              <a:buNone/>
              <a:defRPr b="0" i="0" sz="1000">
                <a:solidFill>
                  <a:srgbClr val="595959"/>
                </a:solidFill>
                <a:latin typeface="Arial"/>
                <a:ea typeface="Arial"/>
                <a:cs typeface="Arial"/>
                <a:sym typeface="Arial"/>
              </a:defRPr>
            </a:lvl1pPr>
            <a:lvl2pPr indent="0" lvl="1" marL="108585" marR="0" algn="l">
              <a:lnSpc>
                <a:spcPct val="100000"/>
              </a:lnSpc>
              <a:spcBef>
                <a:spcPts val="0"/>
              </a:spcBef>
              <a:buNone/>
              <a:defRPr b="0" i="0" sz="1000">
                <a:solidFill>
                  <a:srgbClr val="595959"/>
                </a:solidFill>
                <a:latin typeface="Arial"/>
                <a:ea typeface="Arial"/>
                <a:cs typeface="Arial"/>
                <a:sym typeface="Arial"/>
              </a:defRPr>
            </a:lvl2pPr>
            <a:lvl3pPr indent="0" lvl="2" marL="108585" marR="0" algn="l">
              <a:lnSpc>
                <a:spcPct val="100000"/>
              </a:lnSpc>
              <a:spcBef>
                <a:spcPts val="0"/>
              </a:spcBef>
              <a:buNone/>
              <a:defRPr b="0" i="0" sz="1000">
                <a:solidFill>
                  <a:srgbClr val="595959"/>
                </a:solidFill>
                <a:latin typeface="Arial"/>
                <a:ea typeface="Arial"/>
                <a:cs typeface="Arial"/>
                <a:sym typeface="Arial"/>
              </a:defRPr>
            </a:lvl3pPr>
            <a:lvl4pPr indent="0" lvl="3" marL="108585" marR="0" algn="l">
              <a:lnSpc>
                <a:spcPct val="100000"/>
              </a:lnSpc>
              <a:spcBef>
                <a:spcPts val="0"/>
              </a:spcBef>
              <a:buNone/>
              <a:defRPr b="0" i="0" sz="1000">
                <a:solidFill>
                  <a:srgbClr val="595959"/>
                </a:solidFill>
                <a:latin typeface="Arial"/>
                <a:ea typeface="Arial"/>
                <a:cs typeface="Arial"/>
                <a:sym typeface="Arial"/>
              </a:defRPr>
            </a:lvl4pPr>
            <a:lvl5pPr indent="0" lvl="4" marL="108585" marR="0" algn="l">
              <a:lnSpc>
                <a:spcPct val="100000"/>
              </a:lnSpc>
              <a:spcBef>
                <a:spcPts val="0"/>
              </a:spcBef>
              <a:buNone/>
              <a:defRPr b="0" i="0" sz="1000">
                <a:solidFill>
                  <a:srgbClr val="595959"/>
                </a:solidFill>
                <a:latin typeface="Arial"/>
                <a:ea typeface="Arial"/>
                <a:cs typeface="Arial"/>
                <a:sym typeface="Arial"/>
              </a:defRPr>
            </a:lvl5pPr>
            <a:lvl6pPr indent="0" lvl="5" marL="108585" marR="0" algn="l">
              <a:lnSpc>
                <a:spcPct val="100000"/>
              </a:lnSpc>
              <a:spcBef>
                <a:spcPts val="0"/>
              </a:spcBef>
              <a:buNone/>
              <a:defRPr b="0" i="0" sz="1000">
                <a:solidFill>
                  <a:srgbClr val="595959"/>
                </a:solidFill>
                <a:latin typeface="Arial"/>
                <a:ea typeface="Arial"/>
                <a:cs typeface="Arial"/>
                <a:sym typeface="Arial"/>
              </a:defRPr>
            </a:lvl6pPr>
            <a:lvl7pPr indent="0" lvl="6" marL="108585" marR="0" algn="l">
              <a:lnSpc>
                <a:spcPct val="100000"/>
              </a:lnSpc>
              <a:spcBef>
                <a:spcPts val="0"/>
              </a:spcBef>
              <a:buNone/>
              <a:defRPr b="0" i="0" sz="1000">
                <a:solidFill>
                  <a:srgbClr val="595959"/>
                </a:solidFill>
                <a:latin typeface="Arial"/>
                <a:ea typeface="Arial"/>
                <a:cs typeface="Arial"/>
                <a:sym typeface="Arial"/>
              </a:defRPr>
            </a:lvl7pPr>
            <a:lvl8pPr indent="0" lvl="7" marL="108585" marR="0" algn="l">
              <a:lnSpc>
                <a:spcPct val="100000"/>
              </a:lnSpc>
              <a:spcBef>
                <a:spcPts val="0"/>
              </a:spcBef>
              <a:buNone/>
              <a:defRPr b="0" i="0" sz="1000">
                <a:solidFill>
                  <a:srgbClr val="595959"/>
                </a:solidFill>
                <a:latin typeface="Arial"/>
                <a:ea typeface="Arial"/>
                <a:cs typeface="Arial"/>
                <a:sym typeface="Arial"/>
              </a:defRPr>
            </a:lvl8pPr>
            <a:lvl9pPr indent="0" lvl="8" marL="108585" marR="0" algn="l">
              <a:lnSpc>
                <a:spcPct val="100000"/>
              </a:lnSpc>
              <a:spcBef>
                <a:spcPts val="0"/>
              </a:spcBef>
              <a:buNone/>
              <a:defRPr b="0" i="0" sz="1000">
                <a:solidFill>
                  <a:srgbClr val="595959"/>
                </a:solidFill>
                <a:latin typeface="Arial"/>
                <a:ea typeface="Arial"/>
                <a:cs typeface="Arial"/>
                <a:sym typeface="Arial"/>
              </a:defRPr>
            </a:lvl9pPr>
          </a:lstStyle>
          <a:p>
            <a:pPr indent="0" lvl="0" marL="108585"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4"/>
          <p:cNvSpPr txBox="1"/>
          <p:nvPr>
            <p:ph type="title"/>
          </p:nvPr>
        </p:nvSpPr>
        <p:spPr>
          <a:xfrm>
            <a:off x="296450" y="446032"/>
            <a:ext cx="6207759" cy="69469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400" u="none" cap="none" strike="noStrike">
                <a:solidFill>
                  <a:srgbClr val="4D51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4"/>
          <p:cNvSpPr txBox="1"/>
          <p:nvPr>
            <p:ph idx="1" type="body"/>
          </p:nvPr>
        </p:nvSpPr>
        <p:spPr>
          <a:xfrm>
            <a:off x="154274" y="1783079"/>
            <a:ext cx="4115435" cy="266827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8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8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84"/>
          <p:cNvSpPr txBox="1"/>
          <p:nvPr>
            <p:ph idx="12" type="sldNum"/>
          </p:nvPr>
        </p:nvSpPr>
        <p:spPr>
          <a:xfrm>
            <a:off x="8756125" y="4778067"/>
            <a:ext cx="217804" cy="167639"/>
          </a:xfrm>
          <a:prstGeom prst="rect">
            <a:avLst/>
          </a:prstGeom>
          <a:noFill/>
          <a:ln>
            <a:noFill/>
          </a:ln>
        </p:spPr>
        <p:txBody>
          <a:bodyPr anchorCtr="0" anchor="t" bIns="0" lIns="0" spcFirstLastPara="1" rIns="0" wrap="square" tIns="0">
            <a:spAutoFit/>
          </a:bodyPr>
          <a:lstStyle>
            <a:lvl1pPr indent="0" lvl="0" marL="108585" marR="0" rtl="0" algn="l">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108585" marR="0" rtl="0" algn="l">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108585" marR="0" rtl="0" algn="l">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108585" marR="0" rtl="0" algn="l">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108585" marR="0" rtl="0" algn="l">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108585" marR="0" rtl="0" algn="l">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108585" marR="0" rtl="0" algn="l">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108585" marR="0" rtl="0" algn="l">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108585" marR="0" rtl="0" algn="l">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108585"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3.pn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9.png"/><Relationship Id="rId10" Type="http://schemas.openxmlformats.org/officeDocument/2006/relationships/image" Target="../media/image32.png"/><Relationship Id="rId9"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43.png"/><Relationship Id="rId5"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34.png"/></Relationships>
</file>

<file path=ppt/slides/_rels/slide20.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hyperlink" Target="http://github.com/Boni1995" TargetMode="External"/><Relationship Id="rId13" Type="http://schemas.openxmlformats.org/officeDocument/2006/relationships/hyperlink" Target="http://github.com/SamaherUNIMI" TargetMode="External"/><Relationship Id="rId12"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hyperlink" Target="https://www.linkedin.com/in/franco-bonifacini/" TargetMode="External"/><Relationship Id="rId1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hyperlink" Target="https://www.linkedin.com/in/samaherbrahem/" TargetMode="External"/><Relationship Id="rId7" Type="http://schemas.openxmlformats.org/officeDocument/2006/relationships/hyperlink" Target="http://github.com/SamaherUNIMI" TargetMode="External"/><Relationship Id="rId8" Type="http://schemas.openxmlformats.org/officeDocument/2006/relationships/hyperlink" Target="https://samaherbrahem.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 name="Shape 46"/>
        <p:cNvGrpSpPr/>
        <p:nvPr/>
      </p:nvGrpSpPr>
      <p:grpSpPr>
        <a:xfrm>
          <a:off x="0" y="0"/>
          <a:ext cx="0" cy="0"/>
          <a:chOff x="0" y="0"/>
          <a:chExt cx="0" cy="0"/>
        </a:xfrm>
      </p:grpSpPr>
      <p:pic>
        <p:nvPicPr>
          <p:cNvPr id="47" name="Google Shape;47;p7"/>
          <p:cNvPicPr preferRelativeResize="0"/>
          <p:nvPr/>
        </p:nvPicPr>
        <p:blipFill rotWithShape="1">
          <a:blip r:embed="rId3">
            <a:alphaModFix/>
          </a:blip>
          <a:srcRect b="10349" l="0" r="0" t="5511"/>
          <a:stretch/>
        </p:blipFill>
        <p:spPr>
          <a:xfrm>
            <a:off x="0" y="0"/>
            <a:ext cx="9144001" cy="5143499"/>
          </a:xfrm>
          <a:prstGeom prst="rect">
            <a:avLst/>
          </a:prstGeom>
          <a:noFill/>
          <a:ln>
            <a:noFill/>
          </a:ln>
        </p:spPr>
      </p:pic>
      <p:sp>
        <p:nvSpPr>
          <p:cNvPr id="48" name="Google Shape;48;p7"/>
          <p:cNvSpPr/>
          <p:nvPr/>
        </p:nvSpPr>
        <p:spPr>
          <a:xfrm>
            <a:off x="9048532" y="0"/>
            <a:ext cx="95885" cy="122555"/>
          </a:xfrm>
          <a:custGeom>
            <a:rect b="b" l="l" r="r" t="t"/>
            <a:pathLst>
              <a:path extrusionOk="0" h="122555" w="95884">
                <a:moveTo>
                  <a:pt x="0" y="0"/>
                </a:moveTo>
                <a:lnTo>
                  <a:pt x="13915" y="15704"/>
                </a:lnTo>
                <a:lnTo>
                  <a:pt x="44895" y="53430"/>
                </a:lnTo>
                <a:lnTo>
                  <a:pt x="74369" y="92198"/>
                </a:lnTo>
                <a:lnTo>
                  <a:pt x="95467" y="122214"/>
                </a:lnTo>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 name="Google Shape;49;p7"/>
          <p:cNvSpPr/>
          <p:nvPr/>
        </p:nvSpPr>
        <p:spPr>
          <a:xfrm>
            <a:off x="0" y="0"/>
            <a:ext cx="9144000" cy="5143500"/>
          </a:xfrm>
          <a:custGeom>
            <a:rect b="b" l="l" r="r" t="t"/>
            <a:pathLst>
              <a:path extrusionOk="0" h="5143500" w="9144000">
                <a:moveTo>
                  <a:pt x="0" y="0"/>
                </a:moveTo>
                <a:lnTo>
                  <a:pt x="9143987" y="0"/>
                </a:lnTo>
                <a:lnTo>
                  <a:pt x="9143987" y="5143499"/>
                </a:lnTo>
                <a:lnTo>
                  <a:pt x="0" y="5143499"/>
                </a:lnTo>
                <a:lnTo>
                  <a:pt x="0" y="0"/>
                </a:lnTo>
                <a:close/>
              </a:path>
            </a:pathLst>
          </a:custGeom>
          <a:solidFill>
            <a:srgbClr val="000000">
              <a:alpha val="596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0" name="Google Shape;50;p7"/>
          <p:cNvPicPr preferRelativeResize="0"/>
          <p:nvPr/>
        </p:nvPicPr>
        <p:blipFill rotWithShape="1">
          <a:blip r:embed="rId4">
            <a:alphaModFix/>
          </a:blip>
          <a:srcRect b="0" l="0" r="0" t="0"/>
          <a:stretch/>
        </p:blipFill>
        <p:spPr>
          <a:xfrm>
            <a:off x="248850" y="4752988"/>
            <a:ext cx="248799" cy="248799"/>
          </a:xfrm>
          <a:prstGeom prst="rect">
            <a:avLst/>
          </a:prstGeom>
          <a:noFill/>
          <a:ln>
            <a:noFill/>
          </a:ln>
        </p:spPr>
      </p:pic>
      <p:sp>
        <p:nvSpPr>
          <p:cNvPr id="51" name="Google Shape;51;p7"/>
          <p:cNvSpPr/>
          <p:nvPr/>
        </p:nvSpPr>
        <p:spPr>
          <a:xfrm>
            <a:off x="6787750" y="0"/>
            <a:ext cx="2356485" cy="5143500"/>
          </a:xfrm>
          <a:custGeom>
            <a:rect b="b" l="l" r="r" t="t"/>
            <a:pathLst>
              <a:path extrusionOk="0" h="5143500" w="2356484">
                <a:moveTo>
                  <a:pt x="0" y="865068"/>
                </a:moveTo>
                <a:lnTo>
                  <a:pt x="892" y="816212"/>
                </a:lnTo>
                <a:lnTo>
                  <a:pt x="3548" y="767809"/>
                </a:lnTo>
                <a:lnTo>
                  <a:pt x="7936" y="719892"/>
                </a:lnTo>
                <a:lnTo>
                  <a:pt x="14025" y="672491"/>
                </a:lnTo>
                <a:lnTo>
                  <a:pt x="21785" y="625639"/>
                </a:lnTo>
                <a:lnTo>
                  <a:pt x="31183" y="579367"/>
                </a:lnTo>
                <a:lnTo>
                  <a:pt x="42188" y="533706"/>
                </a:lnTo>
                <a:lnTo>
                  <a:pt x="54769" y="488688"/>
                </a:lnTo>
                <a:lnTo>
                  <a:pt x="68895" y="444344"/>
                </a:lnTo>
                <a:lnTo>
                  <a:pt x="84535" y="400706"/>
                </a:lnTo>
                <a:lnTo>
                  <a:pt x="101657" y="357806"/>
                </a:lnTo>
                <a:lnTo>
                  <a:pt x="120229" y="315674"/>
                </a:lnTo>
                <a:lnTo>
                  <a:pt x="140222" y="274342"/>
                </a:lnTo>
                <a:lnTo>
                  <a:pt x="161603" y="233842"/>
                </a:lnTo>
                <a:lnTo>
                  <a:pt x="184341" y="194206"/>
                </a:lnTo>
                <a:lnTo>
                  <a:pt x="208405" y="155464"/>
                </a:lnTo>
                <a:lnTo>
                  <a:pt x="233764" y="117649"/>
                </a:lnTo>
                <a:lnTo>
                  <a:pt x="260387" y="80792"/>
                </a:lnTo>
                <a:lnTo>
                  <a:pt x="288241" y="44923"/>
                </a:lnTo>
                <a:lnTo>
                  <a:pt x="317296" y="10076"/>
                </a:lnTo>
                <a:lnTo>
                  <a:pt x="326308" y="0"/>
                </a:lnTo>
              </a:path>
              <a:path extrusionOk="0" h="5143500" w="2356484">
                <a:moveTo>
                  <a:pt x="2356249" y="1608274"/>
                </a:moveTo>
                <a:lnTo>
                  <a:pt x="2326801" y="1649345"/>
                </a:lnTo>
                <a:lnTo>
                  <a:pt x="2298946" y="1685213"/>
                </a:lnTo>
                <a:lnTo>
                  <a:pt x="2269891" y="1720061"/>
                </a:lnTo>
                <a:lnTo>
                  <a:pt x="2239666" y="1753856"/>
                </a:lnTo>
                <a:lnTo>
                  <a:pt x="2208303" y="1786567"/>
                </a:lnTo>
                <a:lnTo>
                  <a:pt x="2175833" y="1818163"/>
                </a:lnTo>
                <a:lnTo>
                  <a:pt x="2142286" y="1848612"/>
                </a:lnTo>
                <a:lnTo>
                  <a:pt x="2107696" y="1877883"/>
                </a:lnTo>
                <a:lnTo>
                  <a:pt x="2072092" y="1905944"/>
                </a:lnTo>
                <a:lnTo>
                  <a:pt x="2035506" y="1932764"/>
                </a:lnTo>
                <a:lnTo>
                  <a:pt x="1997969" y="1958311"/>
                </a:lnTo>
                <a:lnTo>
                  <a:pt x="1959513" y="1982554"/>
                </a:lnTo>
                <a:lnTo>
                  <a:pt x="1920169" y="2005461"/>
                </a:lnTo>
                <a:lnTo>
                  <a:pt x="1879967" y="2027001"/>
                </a:lnTo>
                <a:lnTo>
                  <a:pt x="1838940" y="2047142"/>
                </a:lnTo>
                <a:lnTo>
                  <a:pt x="1797119" y="2065853"/>
                </a:lnTo>
                <a:lnTo>
                  <a:pt x="1754534" y="2083102"/>
                </a:lnTo>
                <a:lnTo>
                  <a:pt x="1711218" y="2098857"/>
                </a:lnTo>
                <a:lnTo>
                  <a:pt x="1667201" y="2113088"/>
                </a:lnTo>
                <a:lnTo>
                  <a:pt x="1622514" y="2125763"/>
                </a:lnTo>
                <a:lnTo>
                  <a:pt x="1577190" y="2136850"/>
                </a:lnTo>
                <a:lnTo>
                  <a:pt x="1531258" y="2146317"/>
                </a:lnTo>
                <a:lnTo>
                  <a:pt x="1484751" y="2154134"/>
                </a:lnTo>
                <a:lnTo>
                  <a:pt x="1437700" y="2160269"/>
                </a:lnTo>
                <a:lnTo>
                  <a:pt x="1390136" y="2164690"/>
                </a:lnTo>
                <a:lnTo>
                  <a:pt x="1342090" y="2167365"/>
                </a:lnTo>
                <a:lnTo>
                  <a:pt x="1293593" y="2168264"/>
                </a:lnTo>
                <a:lnTo>
                  <a:pt x="1245097" y="2167365"/>
                </a:lnTo>
                <a:lnTo>
                  <a:pt x="1197051" y="2164690"/>
                </a:lnTo>
                <a:lnTo>
                  <a:pt x="1149487" y="2160269"/>
                </a:lnTo>
                <a:lnTo>
                  <a:pt x="1102435" y="2154134"/>
                </a:lnTo>
                <a:lnTo>
                  <a:pt x="1055929" y="2146317"/>
                </a:lnTo>
                <a:lnTo>
                  <a:pt x="1009997" y="2136850"/>
                </a:lnTo>
                <a:lnTo>
                  <a:pt x="964673" y="2125763"/>
                </a:lnTo>
                <a:lnTo>
                  <a:pt x="919986" y="2113088"/>
                </a:lnTo>
                <a:lnTo>
                  <a:pt x="875969" y="2098857"/>
                </a:lnTo>
                <a:lnTo>
                  <a:pt x="832653" y="2083102"/>
                </a:lnTo>
                <a:lnTo>
                  <a:pt x="790068" y="2065853"/>
                </a:lnTo>
                <a:lnTo>
                  <a:pt x="748247" y="2047142"/>
                </a:lnTo>
                <a:lnTo>
                  <a:pt x="707220" y="2027001"/>
                </a:lnTo>
                <a:lnTo>
                  <a:pt x="667018" y="2005461"/>
                </a:lnTo>
                <a:lnTo>
                  <a:pt x="627674" y="1982554"/>
                </a:lnTo>
                <a:lnTo>
                  <a:pt x="589218" y="1958311"/>
                </a:lnTo>
                <a:lnTo>
                  <a:pt x="551681" y="1932764"/>
                </a:lnTo>
                <a:lnTo>
                  <a:pt x="515095" y="1905944"/>
                </a:lnTo>
                <a:lnTo>
                  <a:pt x="479491" y="1877883"/>
                </a:lnTo>
                <a:lnTo>
                  <a:pt x="444901" y="1848612"/>
                </a:lnTo>
                <a:lnTo>
                  <a:pt x="411355" y="1818163"/>
                </a:lnTo>
                <a:lnTo>
                  <a:pt x="378884" y="1786567"/>
                </a:lnTo>
                <a:lnTo>
                  <a:pt x="347521" y="1753856"/>
                </a:lnTo>
                <a:lnTo>
                  <a:pt x="317296" y="1720061"/>
                </a:lnTo>
                <a:lnTo>
                  <a:pt x="288241" y="1685213"/>
                </a:lnTo>
                <a:lnTo>
                  <a:pt x="260387" y="1649345"/>
                </a:lnTo>
                <a:lnTo>
                  <a:pt x="233764" y="1612487"/>
                </a:lnTo>
                <a:lnTo>
                  <a:pt x="208405" y="1574672"/>
                </a:lnTo>
                <a:lnTo>
                  <a:pt x="184341" y="1535931"/>
                </a:lnTo>
                <a:lnTo>
                  <a:pt x="161603" y="1496294"/>
                </a:lnTo>
                <a:lnTo>
                  <a:pt x="140222" y="1455794"/>
                </a:lnTo>
                <a:lnTo>
                  <a:pt x="120229" y="1414463"/>
                </a:lnTo>
                <a:lnTo>
                  <a:pt x="101657" y="1372331"/>
                </a:lnTo>
                <a:lnTo>
                  <a:pt x="84535" y="1329430"/>
                </a:lnTo>
                <a:lnTo>
                  <a:pt x="68895" y="1285792"/>
                </a:lnTo>
                <a:lnTo>
                  <a:pt x="54769" y="1241448"/>
                </a:lnTo>
                <a:lnTo>
                  <a:pt x="42188" y="1196430"/>
                </a:lnTo>
                <a:lnTo>
                  <a:pt x="31183" y="1150769"/>
                </a:lnTo>
                <a:lnTo>
                  <a:pt x="21785" y="1104497"/>
                </a:lnTo>
                <a:lnTo>
                  <a:pt x="14025" y="1057645"/>
                </a:lnTo>
                <a:lnTo>
                  <a:pt x="7936" y="1010245"/>
                </a:lnTo>
                <a:lnTo>
                  <a:pt x="3548" y="962327"/>
                </a:lnTo>
                <a:lnTo>
                  <a:pt x="892" y="913925"/>
                </a:lnTo>
                <a:lnTo>
                  <a:pt x="0" y="865068"/>
                </a:lnTo>
              </a:path>
              <a:path extrusionOk="0" h="5143500" w="2356484">
                <a:moveTo>
                  <a:pt x="0" y="4278686"/>
                </a:moveTo>
                <a:lnTo>
                  <a:pt x="858" y="4230910"/>
                </a:lnTo>
                <a:lnTo>
                  <a:pt x="3416" y="4183568"/>
                </a:lnTo>
                <a:lnTo>
                  <a:pt x="7642" y="4136688"/>
                </a:lnTo>
                <a:lnTo>
                  <a:pt x="13508" y="4090301"/>
                </a:lnTo>
                <a:lnTo>
                  <a:pt x="20984" y="4044435"/>
                </a:lnTo>
                <a:lnTo>
                  <a:pt x="30040" y="3999120"/>
                </a:lnTo>
                <a:lnTo>
                  <a:pt x="40648" y="3954385"/>
                </a:lnTo>
                <a:lnTo>
                  <a:pt x="52777" y="3910261"/>
                </a:lnTo>
                <a:lnTo>
                  <a:pt x="66399" y="3866775"/>
                </a:lnTo>
                <a:lnTo>
                  <a:pt x="81484" y="3823959"/>
                </a:lnTo>
                <a:lnTo>
                  <a:pt x="98002" y="3781840"/>
                </a:lnTo>
                <a:lnTo>
                  <a:pt x="115924" y="3740450"/>
                </a:lnTo>
                <a:lnTo>
                  <a:pt x="135221" y="3699816"/>
                </a:lnTo>
                <a:lnTo>
                  <a:pt x="155863" y="3659969"/>
                </a:lnTo>
                <a:lnTo>
                  <a:pt x="177821" y="3620938"/>
                </a:lnTo>
                <a:lnTo>
                  <a:pt x="201066" y="3582752"/>
                </a:lnTo>
                <a:lnTo>
                  <a:pt x="225567" y="3545442"/>
                </a:lnTo>
                <a:lnTo>
                  <a:pt x="251296" y="3509035"/>
                </a:lnTo>
                <a:lnTo>
                  <a:pt x="278223" y="3473563"/>
                </a:lnTo>
                <a:lnTo>
                  <a:pt x="306318" y="3439053"/>
                </a:lnTo>
                <a:lnTo>
                  <a:pt x="335553" y="3405537"/>
                </a:lnTo>
                <a:lnTo>
                  <a:pt x="365897" y="3373042"/>
                </a:lnTo>
                <a:lnTo>
                  <a:pt x="397322" y="3341599"/>
                </a:lnTo>
                <a:lnTo>
                  <a:pt x="429798" y="3311237"/>
                </a:lnTo>
                <a:lnTo>
                  <a:pt x="463295" y="3281985"/>
                </a:lnTo>
                <a:lnTo>
                  <a:pt x="497785" y="3253874"/>
                </a:lnTo>
                <a:lnTo>
                  <a:pt x="533237" y="3226931"/>
                </a:lnTo>
                <a:lnTo>
                  <a:pt x="569622" y="3201187"/>
                </a:lnTo>
                <a:lnTo>
                  <a:pt x="606912" y="3176672"/>
                </a:lnTo>
                <a:lnTo>
                  <a:pt x="645075" y="3153414"/>
                </a:lnTo>
                <a:lnTo>
                  <a:pt x="684084" y="3131444"/>
                </a:lnTo>
                <a:lnTo>
                  <a:pt x="723908" y="3110790"/>
                </a:lnTo>
                <a:lnTo>
                  <a:pt x="764518" y="3091481"/>
                </a:lnTo>
                <a:lnTo>
                  <a:pt x="805885" y="3073549"/>
                </a:lnTo>
                <a:lnTo>
                  <a:pt x="847979" y="3057021"/>
                </a:lnTo>
                <a:lnTo>
                  <a:pt x="890770" y="3041928"/>
                </a:lnTo>
                <a:lnTo>
                  <a:pt x="934231" y="3028298"/>
                </a:lnTo>
                <a:lnTo>
                  <a:pt x="978330" y="3016161"/>
                </a:lnTo>
                <a:lnTo>
                  <a:pt x="1023039" y="3005548"/>
                </a:lnTo>
                <a:lnTo>
                  <a:pt x="1068327" y="2996486"/>
                </a:lnTo>
                <a:lnTo>
                  <a:pt x="1114167" y="2989006"/>
                </a:lnTo>
                <a:lnTo>
                  <a:pt x="1160528" y="2983137"/>
                </a:lnTo>
                <a:lnTo>
                  <a:pt x="1207380" y="2978908"/>
                </a:lnTo>
                <a:lnTo>
                  <a:pt x="1254695" y="2976349"/>
                </a:lnTo>
                <a:lnTo>
                  <a:pt x="1302443" y="2975490"/>
                </a:lnTo>
                <a:lnTo>
                  <a:pt x="1351686" y="2976421"/>
                </a:lnTo>
                <a:lnTo>
                  <a:pt x="1400690" y="2979200"/>
                </a:lnTo>
                <a:lnTo>
                  <a:pt x="1449406" y="2983808"/>
                </a:lnTo>
                <a:lnTo>
                  <a:pt x="1497788" y="2990225"/>
                </a:lnTo>
                <a:lnTo>
                  <a:pt x="1545789" y="2998433"/>
                </a:lnTo>
                <a:lnTo>
                  <a:pt x="1593361" y="3008410"/>
                </a:lnTo>
                <a:lnTo>
                  <a:pt x="1640458" y="3020138"/>
                </a:lnTo>
                <a:lnTo>
                  <a:pt x="1687031" y="3033597"/>
                </a:lnTo>
                <a:lnTo>
                  <a:pt x="1733035" y="3048768"/>
                </a:lnTo>
                <a:lnTo>
                  <a:pt x="1778421" y="3065630"/>
                </a:lnTo>
                <a:lnTo>
                  <a:pt x="1823142" y="3084165"/>
                </a:lnTo>
                <a:lnTo>
                  <a:pt x="1867151" y="3104352"/>
                </a:lnTo>
                <a:lnTo>
                  <a:pt x="1910401" y="3126173"/>
                </a:lnTo>
                <a:lnTo>
                  <a:pt x="1952845" y="3149608"/>
                </a:lnTo>
                <a:lnTo>
                  <a:pt x="1994436" y="3174636"/>
                </a:lnTo>
                <a:lnTo>
                  <a:pt x="2035126" y="3201239"/>
                </a:lnTo>
                <a:lnTo>
                  <a:pt x="2074867" y="3229397"/>
                </a:lnTo>
                <a:lnTo>
                  <a:pt x="2113614" y="3259091"/>
                </a:lnTo>
                <a:lnTo>
                  <a:pt x="2151318" y="3290300"/>
                </a:lnTo>
                <a:lnTo>
                  <a:pt x="2187933" y="3323005"/>
                </a:lnTo>
                <a:lnTo>
                  <a:pt x="2223410" y="3357187"/>
                </a:lnTo>
                <a:lnTo>
                  <a:pt x="2257573" y="3392685"/>
                </a:lnTo>
                <a:lnTo>
                  <a:pt x="2290259" y="3429321"/>
                </a:lnTo>
                <a:lnTo>
                  <a:pt x="2321450" y="3467047"/>
                </a:lnTo>
                <a:lnTo>
                  <a:pt x="2351127" y="3505816"/>
                </a:lnTo>
                <a:lnTo>
                  <a:pt x="2356249" y="3513054"/>
                </a:lnTo>
              </a:path>
              <a:path extrusionOk="0" h="5143500" w="2356484">
                <a:moveTo>
                  <a:pt x="2356249" y="5044577"/>
                </a:moveTo>
                <a:lnTo>
                  <a:pt x="2353592" y="5048336"/>
                </a:lnTo>
                <a:lnTo>
                  <a:pt x="2326665" y="5083809"/>
                </a:lnTo>
                <a:lnTo>
                  <a:pt x="2298569" y="5118318"/>
                </a:lnTo>
                <a:lnTo>
                  <a:pt x="2276605" y="5143499"/>
                </a:lnTo>
              </a:path>
              <a:path extrusionOk="0" h="5143500" w="2356484">
                <a:moveTo>
                  <a:pt x="328282" y="5143499"/>
                </a:moveTo>
                <a:lnTo>
                  <a:pt x="278223" y="5083809"/>
                </a:lnTo>
                <a:lnTo>
                  <a:pt x="251296" y="5048336"/>
                </a:lnTo>
                <a:lnTo>
                  <a:pt x="225567" y="5011930"/>
                </a:lnTo>
                <a:lnTo>
                  <a:pt x="201066" y="4974619"/>
                </a:lnTo>
                <a:lnTo>
                  <a:pt x="177821" y="4936434"/>
                </a:lnTo>
                <a:lnTo>
                  <a:pt x="155863" y="4897403"/>
                </a:lnTo>
                <a:lnTo>
                  <a:pt x="135221" y="4857556"/>
                </a:lnTo>
                <a:lnTo>
                  <a:pt x="115924" y="4816922"/>
                </a:lnTo>
                <a:lnTo>
                  <a:pt x="98002" y="4775531"/>
                </a:lnTo>
                <a:lnTo>
                  <a:pt x="81484" y="4733413"/>
                </a:lnTo>
                <a:lnTo>
                  <a:pt x="66399" y="4690597"/>
                </a:lnTo>
                <a:lnTo>
                  <a:pt x="52777" y="4647111"/>
                </a:lnTo>
                <a:lnTo>
                  <a:pt x="40648" y="4602986"/>
                </a:lnTo>
                <a:lnTo>
                  <a:pt x="30040" y="4558252"/>
                </a:lnTo>
                <a:lnTo>
                  <a:pt x="20984" y="4512937"/>
                </a:lnTo>
                <a:lnTo>
                  <a:pt x="13508" y="4467071"/>
                </a:lnTo>
                <a:lnTo>
                  <a:pt x="7642" y="4420683"/>
                </a:lnTo>
                <a:lnTo>
                  <a:pt x="3416" y="4373804"/>
                </a:lnTo>
                <a:lnTo>
                  <a:pt x="858" y="4326461"/>
                </a:lnTo>
                <a:lnTo>
                  <a:pt x="0" y="4278686"/>
                </a:lnTo>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cxnSp>
        <p:nvCxnSpPr>
          <p:cNvPr id="52" name="Google Shape;52;p7"/>
          <p:cNvCxnSpPr/>
          <p:nvPr/>
        </p:nvCxnSpPr>
        <p:spPr>
          <a:xfrm>
            <a:off x="698700" y="2573675"/>
            <a:ext cx="5382000" cy="0"/>
          </a:xfrm>
          <a:prstGeom prst="straightConnector1">
            <a:avLst/>
          </a:prstGeom>
          <a:noFill/>
          <a:ln cap="flat" cmpd="sng" w="9525">
            <a:solidFill>
              <a:srgbClr val="E43E30"/>
            </a:solidFill>
            <a:prstDash val="solid"/>
            <a:round/>
            <a:headEnd len="med" w="med" type="none"/>
            <a:tailEnd len="med" w="med" type="none"/>
          </a:ln>
        </p:spPr>
      </p:cxnSp>
      <p:sp>
        <p:nvSpPr>
          <p:cNvPr id="53" name="Google Shape;53;p7"/>
          <p:cNvSpPr txBox="1"/>
          <p:nvPr/>
        </p:nvSpPr>
        <p:spPr>
          <a:xfrm>
            <a:off x="698700" y="2151388"/>
            <a:ext cx="5341500" cy="366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30"/>
              </a:spcBef>
              <a:spcAft>
                <a:spcPts val="0"/>
              </a:spcAft>
              <a:buNone/>
            </a:pPr>
            <a:r>
              <a:rPr b="1" lang="en-US" sz="2300">
                <a:solidFill>
                  <a:srgbClr val="FFFFFF"/>
                </a:solidFill>
                <a:latin typeface="Calibri"/>
                <a:ea typeface="Calibri"/>
                <a:cs typeface="Calibri"/>
                <a:sym typeface="Calibri"/>
              </a:rPr>
              <a:t>Marketing Analytics Projects | Intarget Lab</a:t>
            </a:r>
            <a:endParaRPr b="1" sz="2300">
              <a:latin typeface="Calibri"/>
              <a:ea typeface="Calibri"/>
              <a:cs typeface="Calibri"/>
              <a:sym typeface="Calibri"/>
            </a:endParaRPr>
          </a:p>
        </p:txBody>
      </p:sp>
      <p:sp>
        <p:nvSpPr>
          <p:cNvPr id="54" name="Google Shape;54;p7"/>
          <p:cNvSpPr txBox="1"/>
          <p:nvPr/>
        </p:nvSpPr>
        <p:spPr>
          <a:xfrm>
            <a:off x="698700" y="2629038"/>
            <a:ext cx="5460600" cy="195600"/>
          </a:xfrm>
          <a:prstGeom prst="rect">
            <a:avLst/>
          </a:prstGeom>
          <a:noFill/>
          <a:ln>
            <a:noFill/>
          </a:ln>
        </p:spPr>
        <p:txBody>
          <a:bodyPr anchorCtr="0" anchor="t" bIns="0" lIns="0" spcFirstLastPara="1" rIns="0" wrap="square" tIns="10775">
            <a:spAutoFit/>
          </a:bodyPr>
          <a:lstStyle/>
          <a:p>
            <a:pPr indent="0" lvl="0" marL="12700" marR="5080" rtl="0" algn="l">
              <a:lnSpc>
                <a:spcPct val="125000"/>
              </a:lnSpc>
              <a:spcBef>
                <a:spcPts val="0"/>
              </a:spcBef>
              <a:spcAft>
                <a:spcPts val="0"/>
              </a:spcAft>
              <a:buNone/>
            </a:pPr>
            <a:r>
              <a:rPr lang="en-US" sz="1200">
                <a:solidFill>
                  <a:srgbClr val="FFFFFF"/>
                </a:solidFill>
                <a:latin typeface="Calibri"/>
                <a:ea typeface="Calibri"/>
                <a:cs typeface="Calibri"/>
                <a:sym typeface="Calibri"/>
              </a:rPr>
              <a:t>Samaher Brahem | Franco Bonifacini | </a:t>
            </a:r>
            <a:r>
              <a:rPr lang="en-US" sz="1200">
                <a:solidFill>
                  <a:schemeClr val="lt1"/>
                </a:solidFill>
                <a:latin typeface="Calibri"/>
                <a:ea typeface="Calibri"/>
                <a:cs typeface="Calibri"/>
                <a:sym typeface="Calibri"/>
              </a:rPr>
              <a:t>MohammedHadi ShahHosseini | </a:t>
            </a:r>
            <a:r>
              <a:rPr lang="en-US" sz="1200">
                <a:solidFill>
                  <a:srgbClr val="FFFFFF"/>
                </a:solidFill>
                <a:latin typeface="Calibri"/>
                <a:ea typeface="Calibri"/>
                <a:cs typeface="Calibri"/>
                <a:sym typeface="Calibri"/>
              </a:rPr>
              <a:t>Pooya Sabbagh</a:t>
            </a:r>
            <a:endParaRPr sz="1200">
              <a:latin typeface="Calibri"/>
              <a:ea typeface="Calibri"/>
              <a:cs typeface="Calibri"/>
              <a:sym typeface="Calibri"/>
            </a:endParaRPr>
          </a:p>
        </p:txBody>
      </p:sp>
      <p:pic>
        <p:nvPicPr>
          <p:cNvPr id="55" name="Google Shape;55;p7"/>
          <p:cNvPicPr preferRelativeResize="0"/>
          <p:nvPr/>
        </p:nvPicPr>
        <p:blipFill>
          <a:blip r:embed="rId5">
            <a:alphaModFix/>
          </a:blip>
          <a:stretch>
            <a:fillRect/>
          </a:stretch>
        </p:blipFill>
        <p:spPr>
          <a:xfrm>
            <a:off x="7164888" y="453225"/>
            <a:ext cx="1602200" cy="937300"/>
          </a:xfrm>
          <a:prstGeom prst="rect">
            <a:avLst/>
          </a:prstGeom>
          <a:noFill/>
          <a:ln>
            <a:noFill/>
          </a:ln>
        </p:spPr>
      </p:pic>
      <p:pic>
        <p:nvPicPr>
          <p:cNvPr id="56" name="Google Shape;56;p7"/>
          <p:cNvPicPr preferRelativeResize="0"/>
          <p:nvPr/>
        </p:nvPicPr>
        <p:blipFill>
          <a:blip r:embed="rId6">
            <a:alphaModFix/>
          </a:blip>
          <a:stretch>
            <a:fillRect/>
          </a:stretch>
        </p:blipFill>
        <p:spPr>
          <a:xfrm>
            <a:off x="6974338" y="3960025"/>
            <a:ext cx="2106000" cy="577450"/>
          </a:xfrm>
          <a:prstGeom prst="rect">
            <a:avLst/>
          </a:prstGeom>
          <a:noFill/>
          <a:ln>
            <a:noFill/>
          </a:ln>
        </p:spPr>
      </p:pic>
      <p:sp>
        <p:nvSpPr>
          <p:cNvPr id="57" name="Google Shape;57;p7"/>
          <p:cNvSpPr txBox="1"/>
          <p:nvPr/>
        </p:nvSpPr>
        <p:spPr>
          <a:xfrm>
            <a:off x="579600" y="4787238"/>
            <a:ext cx="5460600" cy="180300"/>
          </a:xfrm>
          <a:prstGeom prst="rect">
            <a:avLst/>
          </a:prstGeom>
          <a:noFill/>
          <a:ln>
            <a:noFill/>
          </a:ln>
        </p:spPr>
        <p:txBody>
          <a:bodyPr anchorCtr="0" anchor="t" bIns="0" lIns="0" spcFirstLastPara="1" rIns="0" wrap="square" tIns="10775">
            <a:spAutoFit/>
          </a:bodyPr>
          <a:lstStyle/>
          <a:p>
            <a:pPr indent="0" lvl="0" marL="12700" marR="0" rtl="0" algn="l">
              <a:lnSpc>
                <a:spcPct val="100000"/>
              </a:lnSpc>
              <a:spcBef>
                <a:spcPts val="969"/>
              </a:spcBef>
              <a:spcAft>
                <a:spcPts val="0"/>
              </a:spcAft>
              <a:buNone/>
            </a:pPr>
            <a:r>
              <a:rPr lang="en-US" sz="1100">
                <a:solidFill>
                  <a:srgbClr val="FFFFFF"/>
                </a:solidFill>
                <a:latin typeface="Calibri"/>
                <a:ea typeface="Calibri"/>
                <a:cs typeface="Calibri"/>
                <a:sym typeface="Calibri"/>
              </a:rPr>
              <a:t>June</a:t>
            </a:r>
            <a:r>
              <a:rPr lang="en-US" sz="1100">
                <a:solidFill>
                  <a:srgbClr val="FFFFFF"/>
                </a:solidFill>
                <a:latin typeface="Calibri"/>
                <a:ea typeface="Calibri"/>
                <a:cs typeface="Calibri"/>
                <a:sym typeface="Calibri"/>
              </a:rPr>
              <a:t> 2024 @ The University of Milan</a:t>
            </a:r>
            <a:endParaRPr sz="11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3" name="Shape 213"/>
        <p:cNvGrpSpPr/>
        <p:nvPr/>
      </p:nvGrpSpPr>
      <p:grpSpPr>
        <a:xfrm>
          <a:off x="0" y="0"/>
          <a:ext cx="0" cy="0"/>
          <a:chOff x="0" y="0"/>
          <a:chExt cx="0" cy="0"/>
        </a:xfrm>
      </p:grpSpPr>
      <p:sp>
        <p:nvSpPr>
          <p:cNvPr id="214" name="Google Shape;214;g20dfbdb90ea_2_59"/>
          <p:cNvSpPr/>
          <p:nvPr/>
        </p:nvSpPr>
        <p:spPr>
          <a:xfrm>
            <a:off x="7686900" y="-1172125"/>
            <a:ext cx="326390" cy="865505"/>
          </a:xfrm>
          <a:custGeom>
            <a:rect b="b" l="l" r="r" t="t"/>
            <a:pathLst>
              <a:path extrusionOk="0" h="865505" w="326390">
                <a:moveTo>
                  <a:pt x="0" y="865068"/>
                </a:moveTo>
                <a:lnTo>
                  <a:pt x="892" y="816212"/>
                </a:lnTo>
                <a:lnTo>
                  <a:pt x="3548" y="767809"/>
                </a:lnTo>
                <a:lnTo>
                  <a:pt x="7936" y="719892"/>
                </a:lnTo>
                <a:lnTo>
                  <a:pt x="14025" y="672491"/>
                </a:lnTo>
                <a:lnTo>
                  <a:pt x="21785" y="625639"/>
                </a:lnTo>
                <a:lnTo>
                  <a:pt x="31183" y="579367"/>
                </a:lnTo>
                <a:lnTo>
                  <a:pt x="42188" y="533706"/>
                </a:lnTo>
                <a:lnTo>
                  <a:pt x="54769" y="488688"/>
                </a:lnTo>
                <a:lnTo>
                  <a:pt x="68895" y="444344"/>
                </a:lnTo>
                <a:lnTo>
                  <a:pt x="84535" y="400706"/>
                </a:lnTo>
                <a:lnTo>
                  <a:pt x="101657" y="357806"/>
                </a:lnTo>
                <a:lnTo>
                  <a:pt x="120229" y="315674"/>
                </a:lnTo>
                <a:lnTo>
                  <a:pt x="140222" y="274342"/>
                </a:lnTo>
                <a:lnTo>
                  <a:pt x="161603" y="233842"/>
                </a:lnTo>
                <a:lnTo>
                  <a:pt x="184341" y="194206"/>
                </a:lnTo>
                <a:lnTo>
                  <a:pt x="208405" y="155464"/>
                </a:lnTo>
                <a:lnTo>
                  <a:pt x="233764" y="117649"/>
                </a:lnTo>
                <a:lnTo>
                  <a:pt x="260387" y="80792"/>
                </a:lnTo>
                <a:lnTo>
                  <a:pt x="288241" y="44923"/>
                </a:lnTo>
                <a:lnTo>
                  <a:pt x="317296" y="10076"/>
                </a:lnTo>
                <a:lnTo>
                  <a:pt x="326308" y="0"/>
                </a:lnTo>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5" name="Google Shape;215;g20dfbdb90ea_2_59"/>
          <p:cNvSpPr txBox="1"/>
          <p:nvPr/>
        </p:nvSpPr>
        <p:spPr>
          <a:xfrm>
            <a:off x="5865275" y="559075"/>
            <a:ext cx="3231300" cy="10068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Handling Missing Values</a:t>
            </a:r>
            <a:endParaRPr>
              <a:latin typeface="Georgia"/>
              <a:ea typeface="Georgia"/>
              <a:cs typeface="Georgia"/>
              <a:sym typeface="Georgia"/>
            </a:endParaRPr>
          </a:p>
          <a:p>
            <a:pPr indent="0" lvl="0" marL="12700" marR="5080" rtl="0" algn="l">
              <a:lnSpc>
                <a:spcPct val="100000"/>
              </a:lnSpc>
              <a:spcBef>
                <a:spcPts val="440"/>
              </a:spcBef>
              <a:spcAft>
                <a:spcPts val="0"/>
              </a:spcAft>
              <a:buClr>
                <a:srgbClr val="000000"/>
              </a:buClr>
              <a:buFont typeface="Arial"/>
              <a:buNone/>
            </a:pPr>
            <a:r>
              <a:rPr b="1" lang="en-US" sz="1000">
                <a:latin typeface="Tahoma"/>
                <a:ea typeface="Tahoma"/>
                <a:cs typeface="Tahoma"/>
                <a:sym typeface="Tahoma"/>
              </a:rPr>
              <a:t>Cases where price per unit is 0:</a:t>
            </a:r>
            <a:r>
              <a:rPr lang="en-US" sz="1000">
                <a:latin typeface="Tahoma"/>
                <a:ea typeface="Tahoma"/>
                <a:cs typeface="Tahoma"/>
                <a:sym typeface="Tahoma"/>
              </a:rPr>
              <a:t> this cases were deleted for the project, nevertheless in a daily job is recommendable to check why (usually are cases with gifts or discounts)</a:t>
            </a:r>
            <a:endParaRPr sz="1000">
              <a:latin typeface="Tahoma"/>
              <a:ea typeface="Tahoma"/>
              <a:cs typeface="Tahoma"/>
              <a:sym typeface="Tahoma"/>
            </a:endParaRPr>
          </a:p>
        </p:txBody>
      </p:sp>
      <p:sp>
        <p:nvSpPr>
          <p:cNvPr id="216" name="Google Shape;216;g20dfbdb90ea_2_59"/>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ahoma"/>
                <a:ea typeface="Tahoma"/>
                <a:cs typeface="Tahoma"/>
                <a:sym typeface="Tahoma"/>
              </a:rPr>
              <a:t>DATA </a:t>
            </a:r>
            <a:r>
              <a:rPr lang="en-US">
                <a:solidFill>
                  <a:srgbClr val="E43E30"/>
                </a:solidFill>
                <a:latin typeface="Tahoma"/>
                <a:ea typeface="Tahoma"/>
                <a:cs typeface="Tahoma"/>
                <a:sym typeface="Tahoma"/>
              </a:rPr>
              <a:t>PRE</a:t>
            </a:r>
            <a:r>
              <a:rPr lang="en-US">
                <a:solidFill>
                  <a:schemeClr val="dk1"/>
                </a:solidFill>
                <a:latin typeface="Tahoma"/>
                <a:ea typeface="Tahoma"/>
                <a:cs typeface="Tahoma"/>
                <a:sym typeface="Tahoma"/>
              </a:rPr>
              <a:t>PROCESSING</a:t>
            </a:r>
            <a:endParaRPr>
              <a:solidFill>
                <a:schemeClr val="dk1"/>
              </a:solidFill>
              <a:latin typeface="Tahoma"/>
              <a:ea typeface="Tahoma"/>
              <a:cs typeface="Tahoma"/>
              <a:sym typeface="Tahoma"/>
            </a:endParaRPr>
          </a:p>
        </p:txBody>
      </p:sp>
      <p:sp>
        <p:nvSpPr>
          <p:cNvPr id="217" name="Google Shape;217;g20dfbdb90ea_2_59"/>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18" name="Google Shape;218;g20dfbdb90ea_2_59"/>
          <p:cNvPicPr preferRelativeResize="0"/>
          <p:nvPr/>
        </p:nvPicPr>
        <p:blipFill>
          <a:blip r:embed="rId3">
            <a:alphaModFix/>
          </a:blip>
          <a:stretch>
            <a:fillRect/>
          </a:stretch>
        </p:blipFill>
        <p:spPr>
          <a:xfrm>
            <a:off x="1973375" y="3686775"/>
            <a:ext cx="7123201" cy="1201152"/>
          </a:xfrm>
          <a:prstGeom prst="rect">
            <a:avLst/>
          </a:prstGeom>
          <a:noFill/>
          <a:ln>
            <a:noFill/>
          </a:ln>
        </p:spPr>
      </p:pic>
      <p:sp>
        <p:nvSpPr>
          <p:cNvPr id="219" name="Google Shape;219;g20dfbdb90ea_2_59"/>
          <p:cNvSpPr/>
          <p:nvPr/>
        </p:nvSpPr>
        <p:spPr>
          <a:xfrm>
            <a:off x="5056250" y="2181200"/>
            <a:ext cx="644100" cy="209100"/>
          </a:xfrm>
          <a:prstGeom prst="rect">
            <a:avLst/>
          </a:prstGeom>
          <a:noFill/>
          <a:ln cap="flat" cmpd="sng" w="9525">
            <a:solidFill>
              <a:srgbClr val="E4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0" name="Google Shape;220;g20dfbdb90ea_2_59"/>
          <p:cNvPicPr preferRelativeResize="0"/>
          <p:nvPr/>
        </p:nvPicPr>
        <p:blipFill>
          <a:blip r:embed="rId4">
            <a:alphaModFix/>
          </a:blip>
          <a:stretch>
            <a:fillRect/>
          </a:stretch>
        </p:blipFill>
        <p:spPr>
          <a:xfrm>
            <a:off x="6122825" y="1754225"/>
            <a:ext cx="1411975" cy="1744200"/>
          </a:xfrm>
          <a:prstGeom prst="rect">
            <a:avLst/>
          </a:prstGeom>
          <a:noFill/>
          <a:ln cap="flat" cmpd="sng" w="9525">
            <a:solidFill>
              <a:srgbClr val="E43E30"/>
            </a:solidFill>
            <a:prstDash val="solid"/>
            <a:round/>
            <a:headEnd len="sm" w="sm" type="none"/>
            <a:tailEnd len="sm" w="sm" type="none"/>
          </a:ln>
        </p:spPr>
      </p:pic>
      <p:cxnSp>
        <p:nvCxnSpPr>
          <p:cNvPr id="221" name="Google Shape;221;g20dfbdb90ea_2_59"/>
          <p:cNvCxnSpPr>
            <a:stCxn id="219" idx="3"/>
            <a:endCxn id="220" idx="1"/>
          </p:cNvCxnSpPr>
          <p:nvPr/>
        </p:nvCxnSpPr>
        <p:spPr>
          <a:xfrm>
            <a:off x="5700350" y="2285750"/>
            <a:ext cx="422400" cy="340500"/>
          </a:xfrm>
          <a:prstGeom prst="straightConnector1">
            <a:avLst/>
          </a:prstGeom>
          <a:noFill/>
          <a:ln cap="flat" cmpd="sng" w="9525">
            <a:solidFill>
              <a:srgbClr val="E43E30"/>
            </a:solidFill>
            <a:prstDash val="solid"/>
            <a:round/>
            <a:headEnd len="med" w="med" type="none"/>
            <a:tailEnd len="med" w="med" type="triangle"/>
          </a:ln>
        </p:spPr>
      </p:cxnSp>
      <p:pic>
        <p:nvPicPr>
          <p:cNvPr id="222" name="Google Shape;222;g20dfbdb90ea_2_59"/>
          <p:cNvPicPr preferRelativeResize="0"/>
          <p:nvPr/>
        </p:nvPicPr>
        <p:blipFill rotWithShape="1">
          <a:blip r:embed="rId5">
            <a:alphaModFix/>
          </a:blip>
          <a:srcRect b="0" l="0" r="0" t="0"/>
          <a:stretch/>
        </p:blipFill>
        <p:spPr>
          <a:xfrm>
            <a:off x="0" y="1469043"/>
            <a:ext cx="9143997" cy="3674457"/>
          </a:xfrm>
          <a:prstGeom prst="rect">
            <a:avLst/>
          </a:prstGeom>
          <a:noFill/>
          <a:ln>
            <a:noFill/>
          </a:ln>
        </p:spPr>
      </p:pic>
      <p:sp>
        <p:nvSpPr>
          <p:cNvPr id="223" name="Google Shape;223;g20dfbdb90ea_2_59"/>
          <p:cNvSpPr txBox="1"/>
          <p:nvPr/>
        </p:nvSpPr>
        <p:spPr>
          <a:xfrm>
            <a:off x="1973375" y="559075"/>
            <a:ext cx="3891900" cy="20178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Final variables</a:t>
            </a:r>
            <a:endParaRPr>
              <a:latin typeface="Georgia"/>
              <a:ea typeface="Georgia"/>
              <a:cs typeface="Georgia"/>
              <a:sym typeface="Georgia"/>
            </a:endParaRPr>
          </a:p>
          <a:p>
            <a:pPr indent="0" lvl="0" marL="12700" marR="5080" rtl="0" algn="l">
              <a:spcBef>
                <a:spcPts val="440"/>
              </a:spcBef>
              <a:spcAft>
                <a:spcPts val="0"/>
              </a:spcAft>
              <a:buClr>
                <a:schemeClr val="dk1"/>
              </a:buClr>
              <a:buFont typeface="Arial"/>
              <a:buNone/>
            </a:pPr>
            <a:r>
              <a:rPr b="1" i="1" lang="en-US" sz="1000">
                <a:solidFill>
                  <a:srgbClr val="E43E30"/>
                </a:solidFill>
                <a:latin typeface="Tahoma"/>
                <a:ea typeface="Tahoma"/>
                <a:cs typeface="Tahoma"/>
                <a:sym typeface="Tahoma"/>
              </a:rPr>
              <a:t>q_purchases</a:t>
            </a:r>
            <a:r>
              <a:rPr lang="en-US" sz="1000">
                <a:solidFill>
                  <a:schemeClr val="dk1"/>
                </a:solidFill>
                <a:latin typeface="Tahoma"/>
                <a:ea typeface="Tahoma"/>
                <a:cs typeface="Tahoma"/>
                <a:sym typeface="Tahoma"/>
              </a:rPr>
              <a:t>: number of purchases by customer</a:t>
            </a:r>
            <a:endParaRPr b="1" i="1" sz="1000">
              <a:solidFill>
                <a:schemeClr val="dk1"/>
              </a:solidFill>
              <a:latin typeface="Tahoma"/>
              <a:ea typeface="Tahoma"/>
              <a:cs typeface="Tahoma"/>
              <a:sym typeface="Tahoma"/>
            </a:endParaRPr>
          </a:p>
          <a:p>
            <a:pPr indent="0" lvl="0" marL="12700" marR="5080" rtl="0" algn="l">
              <a:spcBef>
                <a:spcPts val="440"/>
              </a:spcBef>
              <a:spcAft>
                <a:spcPts val="0"/>
              </a:spcAft>
              <a:buClr>
                <a:schemeClr val="dk1"/>
              </a:buClr>
              <a:buFont typeface="Arial"/>
              <a:buNone/>
            </a:pPr>
            <a:r>
              <a:rPr b="1" i="1" lang="en-US" sz="1000">
                <a:solidFill>
                  <a:srgbClr val="E43E30"/>
                </a:solidFill>
                <a:latin typeface="Tahoma"/>
                <a:ea typeface="Tahoma"/>
                <a:cs typeface="Tahoma"/>
                <a:sym typeface="Tahoma"/>
              </a:rPr>
              <a:t>avg_units</a:t>
            </a:r>
            <a:r>
              <a:rPr lang="en-US" sz="1000">
                <a:solidFill>
                  <a:schemeClr val="dk1"/>
                </a:solidFill>
                <a:latin typeface="Tahoma"/>
                <a:ea typeface="Tahoma"/>
                <a:cs typeface="Tahoma"/>
                <a:sym typeface="Tahoma"/>
              </a:rPr>
              <a:t>: average units per purchase</a:t>
            </a:r>
            <a:endParaRPr sz="1000">
              <a:solidFill>
                <a:schemeClr val="dk1"/>
              </a:solidFill>
              <a:latin typeface="Tahoma"/>
              <a:ea typeface="Tahoma"/>
              <a:cs typeface="Tahoma"/>
              <a:sym typeface="Tahoma"/>
            </a:endParaRPr>
          </a:p>
          <a:p>
            <a:pPr indent="0" lvl="0" marL="12700" marR="5080" rtl="0" algn="l">
              <a:spcBef>
                <a:spcPts val="440"/>
              </a:spcBef>
              <a:spcAft>
                <a:spcPts val="0"/>
              </a:spcAft>
              <a:buClr>
                <a:schemeClr val="dk1"/>
              </a:buClr>
              <a:buFont typeface="Arial"/>
              <a:buNone/>
            </a:pPr>
            <a:r>
              <a:rPr b="1" i="1" lang="en-US" sz="1000">
                <a:solidFill>
                  <a:srgbClr val="E43E30"/>
                </a:solidFill>
                <a:latin typeface="Tahoma"/>
                <a:ea typeface="Tahoma"/>
                <a:cs typeface="Tahoma"/>
                <a:sym typeface="Tahoma"/>
              </a:rPr>
              <a:t>avg_value (monetary)</a:t>
            </a:r>
            <a:r>
              <a:rPr lang="en-US" sz="1000">
                <a:solidFill>
                  <a:schemeClr val="dk1"/>
                </a:solidFill>
                <a:latin typeface="Tahoma"/>
                <a:ea typeface="Tahoma"/>
                <a:cs typeface="Tahoma"/>
                <a:sym typeface="Tahoma"/>
              </a:rPr>
              <a:t>: average value per purchase</a:t>
            </a:r>
            <a:endParaRPr sz="1000">
              <a:solidFill>
                <a:schemeClr val="dk1"/>
              </a:solidFill>
              <a:latin typeface="Tahoma"/>
              <a:ea typeface="Tahoma"/>
              <a:cs typeface="Tahoma"/>
              <a:sym typeface="Tahoma"/>
            </a:endParaRPr>
          </a:p>
          <a:p>
            <a:pPr indent="0" lvl="0" marL="12700" marR="5080" rtl="0" algn="l">
              <a:spcBef>
                <a:spcPts val="440"/>
              </a:spcBef>
              <a:spcAft>
                <a:spcPts val="0"/>
              </a:spcAft>
              <a:buClr>
                <a:schemeClr val="dk1"/>
              </a:buClr>
              <a:buFont typeface="Arial"/>
              <a:buNone/>
            </a:pPr>
            <a:r>
              <a:rPr b="1" i="1" lang="en-US" sz="1000">
                <a:solidFill>
                  <a:srgbClr val="E43E30"/>
                </a:solidFill>
                <a:latin typeface="Tahoma"/>
                <a:ea typeface="Tahoma"/>
                <a:cs typeface="Tahoma"/>
                <a:sym typeface="Tahoma"/>
              </a:rPr>
              <a:t>cheapest_unit</a:t>
            </a:r>
            <a:r>
              <a:rPr lang="en-US" sz="1000">
                <a:solidFill>
                  <a:schemeClr val="dk1"/>
                </a:solidFill>
                <a:latin typeface="Tahoma"/>
                <a:ea typeface="Tahoma"/>
                <a:cs typeface="Tahoma"/>
                <a:sym typeface="Tahoma"/>
              </a:rPr>
              <a:t>: cheapest unit bought by customers</a:t>
            </a:r>
            <a:endParaRPr sz="1000">
              <a:solidFill>
                <a:schemeClr val="dk1"/>
              </a:solidFill>
              <a:latin typeface="Tahoma"/>
              <a:ea typeface="Tahoma"/>
              <a:cs typeface="Tahoma"/>
              <a:sym typeface="Tahoma"/>
            </a:endParaRPr>
          </a:p>
          <a:p>
            <a:pPr indent="0" lvl="0" marL="12700" marR="5080" rtl="0" algn="l">
              <a:spcBef>
                <a:spcPts val="440"/>
              </a:spcBef>
              <a:spcAft>
                <a:spcPts val="0"/>
              </a:spcAft>
              <a:buClr>
                <a:schemeClr val="dk1"/>
              </a:buClr>
              <a:buFont typeface="Arial"/>
              <a:buNone/>
            </a:pPr>
            <a:r>
              <a:rPr b="1" i="1" lang="en-US" sz="1000">
                <a:solidFill>
                  <a:srgbClr val="E43E30"/>
                </a:solidFill>
                <a:latin typeface="Tahoma"/>
                <a:ea typeface="Tahoma"/>
                <a:cs typeface="Tahoma"/>
                <a:sym typeface="Tahoma"/>
              </a:rPr>
              <a:t>most_exp_unit</a:t>
            </a:r>
            <a:r>
              <a:rPr lang="en-US" sz="1000">
                <a:solidFill>
                  <a:schemeClr val="dk1"/>
                </a:solidFill>
                <a:latin typeface="Tahoma"/>
                <a:ea typeface="Tahoma"/>
                <a:cs typeface="Tahoma"/>
                <a:sym typeface="Tahoma"/>
              </a:rPr>
              <a:t>: most expensive unit bought by customers</a:t>
            </a:r>
            <a:endParaRPr sz="1000">
              <a:solidFill>
                <a:schemeClr val="dk1"/>
              </a:solidFill>
              <a:latin typeface="Tahoma"/>
              <a:ea typeface="Tahoma"/>
              <a:cs typeface="Tahoma"/>
              <a:sym typeface="Tahoma"/>
            </a:endParaRPr>
          </a:p>
          <a:p>
            <a:pPr indent="0" lvl="0" marL="12700" marR="5080" rtl="0" algn="l">
              <a:spcBef>
                <a:spcPts val="440"/>
              </a:spcBef>
              <a:spcAft>
                <a:spcPts val="0"/>
              </a:spcAft>
              <a:buClr>
                <a:schemeClr val="dk1"/>
              </a:buClr>
              <a:buFont typeface="Arial"/>
              <a:buNone/>
            </a:pPr>
            <a:r>
              <a:rPr b="1" i="1" lang="en-US" sz="1000">
                <a:solidFill>
                  <a:srgbClr val="E43E30"/>
                </a:solidFill>
                <a:latin typeface="Tahoma"/>
                <a:ea typeface="Tahoma"/>
                <a:cs typeface="Tahoma"/>
                <a:sym typeface="Tahoma"/>
              </a:rPr>
              <a:t>recency</a:t>
            </a:r>
            <a:r>
              <a:rPr lang="en-US" sz="1000">
                <a:solidFill>
                  <a:schemeClr val="dk1"/>
                </a:solidFill>
                <a:latin typeface="Tahoma"/>
                <a:ea typeface="Tahoma"/>
                <a:cs typeface="Tahoma"/>
                <a:sym typeface="Tahoma"/>
              </a:rPr>
              <a:t>: last purchase counting from last day of March 2022</a:t>
            </a:r>
            <a:endParaRPr sz="1000">
              <a:solidFill>
                <a:schemeClr val="dk1"/>
              </a:solidFill>
              <a:latin typeface="Tahoma"/>
              <a:ea typeface="Tahoma"/>
              <a:cs typeface="Tahoma"/>
              <a:sym typeface="Tahoma"/>
            </a:endParaRPr>
          </a:p>
          <a:p>
            <a:pPr indent="0" lvl="0" marL="12700" marR="5080" rtl="0" algn="l">
              <a:spcBef>
                <a:spcPts val="440"/>
              </a:spcBef>
              <a:spcAft>
                <a:spcPts val="0"/>
              </a:spcAft>
              <a:buClr>
                <a:schemeClr val="dk1"/>
              </a:buClr>
              <a:buFont typeface="Arial"/>
              <a:buNone/>
            </a:pPr>
            <a:r>
              <a:rPr b="1" i="1" lang="en-US" sz="1000">
                <a:solidFill>
                  <a:srgbClr val="E43E30"/>
                </a:solidFill>
                <a:latin typeface="Tahoma"/>
                <a:ea typeface="Tahoma"/>
                <a:cs typeface="Tahoma"/>
                <a:sym typeface="Tahoma"/>
              </a:rPr>
              <a:t>frequency</a:t>
            </a:r>
            <a:r>
              <a:rPr lang="en-US" sz="1000">
                <a:solidFill>
                  <a:schemeClr val="dk1"/>
                </a:solidFill>
                <a:latin typeface="Tahoma"/>
                <a:ea typeface="Tahoma"/>
                <a:cs typeface="Tahoma"/>
                <a:sym typeface="Tahoma"/>
              </a:rPr>
              <a:t>: number of purchases in a time window of </a:t>
            </a:r>
            <a:r>
              <a:rPr b="1" lang="en-US" sz="1000">
                <a:solidFill>
                  <a:schemeClr val="dk1"/>
                </a:solidFill>
                <a:latin typeface="Tahoma"/>
                <a:ea typeface="Tahoma"/>
                <a:cs typeface="Tahoma"/>
                <a:sym typeface="Tahoma"/>
              </a:rPr>
              <a:t>3 months</a:t>
            </a:r>
            <a:endParaRPr b="1" sz="1000">
              <a:solidFill>
                <a:schemeClr val="dk1"/>
              </a:solidFill>
              <a:latin typeface="Tahoma"/>
              <a:ea typeface="Tahoma"/>
              <a:cs typeface="Tahoma"/>
              <a:sym typeface="Tahoma"/>
            </a:endParaRPr>
          </a:p>
          <a:p>
            <a:pPr indent="0" lvl="0" marL="12700" marR="5080" rtl="0" algn="l">
              <a:spcBef>
                <a:spcPts val="440"/>
              </a:spcBef>
              <a:spcAft>
                <a:spcPts val="0"/>
              </a:spcAft>
              <a:buClr>
                <a:schemeClr val="dk1"/>
              </a:buClr>
              <a:buFont typeface="Arial"/>
              <a:buNone/>
            </a:pPr>
            <a:r>
              <a:rPr b="1" i="1" lang="en-US" sz="1000">
                <a:solidFill>
                  <a:srgbClr val="E43E30"/>
                </a:solidFill>
                <a:latin typeface="Tahoma"/>
                <a:ea typeface="Tahoma"/>
                <a:cs typeface="Tahoma"/>
                <a:sym typeface="Tahoma"/>
              </a:rPr>
              <a:t>#_countries</a:t>
            </a:r>
            <a:r>
              <a:rPr lang="en-US" sz="1000">
                <a:solidFill>
                  <a:schemeClr val="dk1"/>
                </a:solidFill>
                <a:latin typeface="Tahoma"/>
                <a:ea typeface="Tahoma"/>
                <a:cs typeface="Tahoma"/>
                <a:sym typeface="Tahoma"/>
              </a:rPr>
              <a:t>: number of countries where customers bought</a:t>
            </a:r>
            <a:endParaRPr sz="1000">
              <a:solidFill>
                <a:schemeClr val="dk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7" name="Shape 227"/>
        <p:cNvGrpSpPr/>
        <p:nvPr/>
      </p:nvGrpSpPr>
      <p:grpSpPr>
        <a:xfrm>
          <a:off x="0" y="0"/>
          <a:ext cx="0" cy="0"/>
          <a:chOff x="0" y="0"/>
          <a:chExt cx="0" cy="0"/>
        </a:xfrm>
      </p:grpSpPr>
      <p:pic>
        <p:nvPicPr>
          <p:cNvPr id="228" name="Google Shape;228;g20dfbdb90ea_2_74"/>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229" name="Google Shape;229;g20dfbdb90ea_2_74"/>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Tahoma"/>
                <a:ea typeface="Tahoma"/>
                <a:cs typeface="Tahoma"/>
                <a:sym typeface="Tahoma"/>
              </a:rPr>
              <a:t>EXPLORATORY</a:t>
            </a:r>
            <a:r>
              <a:rPr lang="en-US" sz="1800">
                <a:solidFill>
                  <a:schemeClr val="dk1"/>
                </a:solidFill>
                <a:latin typeface="Tahoma"/>
                <a:ea typeface="Tahoma"/>
                <a:cs typeface="Tahoma"/>
                <a:sym typeface="Tahoma"/>
              </a:rPr>
              <a:t> </a:t>
            </a:r>
            <a:r>
              <a:rPr lang="en-US" sz="1600">
                <a:solidFill>
                  <a:srgbClr val="E43E30"/>
                </a:solidFill>
                <a:latin typeface="Tahoma"/>
                <a:ea typeface="Tahoma"/>
                <a:cs typeface="Tahoma"/>
                <a:sym typeface="Tahoma"/>
              </a:rPr>
              <a:t>DATA</a:t>
            </a:r>
            <a:endParaRPr sz="1600">
              <a:solidFill>
                <a:srgbClr val="E43E30"/>
              </a:solidFill>
              <a:latin typeface="Tahoma"/>
              <a:ea typeface="Tahoma"/>
              <a:cs typeface="Tahoma"/>
              <a:sym typeface="Tahoma"/>
            </a:endParaRPr>
          </a:p>
          <a:p>
            <a:pPr indent="0" lvl="0" marL="0" rtl="0" algn="l">
              <a:spcBef>
                <a:spcPts val="0"/>
              </a:spcBef>
              <a:spcAft>
                <a:spcPts val="0"/>
              </a:spcAft>
              <a:buNone/>
            </a:pPr>
            <a:r>
              <a:rPr lang="en-US" sz="1600">
                <a:solidFill>
                  <a:schemeClr val="dk1"/>
                </a:solidFill>
                <a:latin typeface="Tahoma"/>
                <a:ea typeface="Tahoma"/>
                <a:cs typeface="Tahoma"/>
                <a:sym typeface="Tahoma"/>
              </a:rPr>
              <a:t>ANALYSIS</a:t>
            </a:r>
            <a:endParaRPr sz="1600">
              <a:solidFill>
                <a:schemeClr val="dk1"/>
              </a:solidFill>
              <a:latin typeface="Tahoma"/>
              <a:ea typeface="Tahoma"/>
              <a:cs typeface="Tahoma"/>
              <a:sym typeface="Tahoma"/>
            </a:endParaRPr>
          </a:p>
        </p:txBody>
      </p:sp>
      <p:sp>
        <p:nvSpPr>
          <p:cNvPr id="230" name="Google Shape;230;g20dfbdb90ea_2_74"/>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1" name="Google Shape;231;g20dfbdb90ea_2_74"/>
          <p:cNvSpPr/>
          <p:nvPr/>
        </p:nvSpPr>
        <p:spPr>
          <a:xfrm>
            <a:off x="5895993" y="2334242"/>
            <a:ext cx="19" cy="0"/>
          </a:xfrm>
          <a:custGeom>
            <a:rect b="b" l="l" r="r" t="t"/>
            <a:pathLst>
              <a:path extrusionOk="0" h="0"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0dfbdb90ea_2_74"/>
          <p:cNvSpPr txBox="1"/>
          <p:nvPr/>
        </p:nvSpPr>
        <p:spPr>
          <a:xfrm>
            <a:off x="1909775" y="818675"/>
            <a:ext cx="3899100" cy="3323400"/>
          </a:xfrm>
          <a:prstGeom prst="rect">
            <a:avLst/>
          </a:prstGeom>
          <a:noFill/>
          <a:ln>
            <a:noFill/>
          </a:ln>
        </p:spPr>
        <p:txBody>
          <a:bodyPr anchorCtr="0" anchor="t" bIns="0" lIns="0" spcFirstLastPara="1" rIns="0" wrap="square" tIns="118100">
            <a:spAutoFit/>
          </a:bodyPr>
          <a:lstStyle/>
          <a:p>
            <a:pPr indent="0" lvl="0" marL="0" marR="5080" rtl="0" algn="l">
              <a:lnSpc>
                <a:spcPct val="115000"/>
              </a:lnSpc>
              <a:spcBef>
                <a:spcPts val="440"/>
              </a:spcBef>
              <a:spcAft>
                <a:spcPts val="0"/>
              </a:spcAft>
              <a:buClr>
                <a:srgbClr val="000000"/>
              </a:buClr>
              <a:buFont typeface="Arial"/>
              <a:buNone/>
            </a:pPr>
            <a:r>
              <a:rPr lang="en-US" sz="1000">
                <a:latin typeface="Tahoma"/>
                <a:ea typeface="Tahoma"/>
                <a:cs typeface="Tahoma"/>
                <a:sym typeface="Tahoma"/>
              </a:rPr>
              <a:t>Although most variables have </a:t>
            </a:r>
            <a:r>
              <a:rPr b="1" lang="en-US" sz="1000">
                <a:solidFill>
                  <a:srgbClr val="E43E30"/>
                </a:solidFill>
                <a:latin typeface="Tahoma"/>
                <a:ea typeface="Tahoma"/>
                <a:cs typeface="Tahoma"/>
                <a:sym typeface="Tahoma"/>
              </a:rPr>
              <a:t>outliers</a:t>
            </a:r>
            <a:r>
              <a:rPr lang="en-US" sz="1000">
                <a:latin typeface="Tahoma"/>
                <a:ea typeface="Tahoma"/>
                <a:cs typeface="Tahoma"/>
                <a:sym typeface="Tahoma"/>
              </a:rPr>
              <a:t>, we considered that they are </a:t>
            </a:r>
            <a:r>
              <a:rPr b="1" lang="en-US" sz="1000">
                <a:latin typeface="Tahoma"/>
                <a:ea typeface="Tahoma"/>
                <a:cs typeface="Tahoma"/>
                <a:sym typeface="Tahoma"/>
              </a:rPr>
              <a:t>important if and only if the distance between other values is not significant</a:t>
            </a:r>
            <a:r>
              <a:rPr lang="en-US" sz="1000">
                <a:latin typeface="Tahoma"/>
                <a:ea typeface="Tahoma"/>
                <a:cs typeface="Tahoma"/>
                <a:sym typeface="Tahoma"/>
              </a:rPr>
              <a:t>.</a:t>
            </a:r>
            <a:endParaRPr sz="1000">
              <a:latin typeface="Tahoma"/>
              <a:ea typeface="Tahoma"/>
              <a:cs typeface="Tahoma"/>
              <a:sym typeface="Tahoma"/>
            </a:endParaRPr>
          </a:p>
          <a:p>
            <a:pPr indent="0" lvl="0" marL="0" marR="5080" rtl="0" algn="l">
              <a:lnSpc>
                <a:spcPct val="115000"/>
              </a:lnSpc>
              <a:spcBef>
                <a:spcPts val="440"/>
              </a:spcBef>
              <a:spcAft>
                <a:spcPts val="0"/>
              </a:spcAft>
              <a:buClr>
                <a:srgbClr val="000000"/>
              </a:buClr>
              <a:buFont typeface="Arial"/>
              <a:buNone/>
            </a:pPr>
            <a:r>
              <a:rPr lang="en-US" sz="1000">
                <a:latin typeface="Tahoma"/>
                <a:ea typeface="Tahoma"/>
                <a:cs typeface="Tahoma"/>
                <a:sym typeface="Tahoma"/>
              </a:rPr>
              <a:t>Cases where the </a:t>
            </a:r>
            <a:r>
              <a:rPr b="1" lang="en-US" sz="1000">
                <a:latin typeface="Tahoma"/>
                <a:ea typeface="Tahoma"/>
                <a:cs typeface="Tahoma"/>
                <a:sym typeface="Tahoma"/>
              </a:rPr>
              <a:t>distance with the next nearest value is considerably high</a:t>
            </a:r>
            <a:r>
              <a:rPr lang="en-US" sz="1000">
                <a:latin typeface="Tahoma"/>
                <a:ea typeface="Tahoma"/>
                <a:cs typeface="Tahoma"/>
                <a:sym typeface="Tahoma"/>
              </a:rPr>
              <a:t>, then they were </a:t>
            </a:r>
            <a:r>
              <a:rPr b="1" lang="en-US" sz="1000">
                <a:solidFill>
                  <a:srgbClr val="E43E30"/>
                </a:solidFill>
                <a:latin typeface="Tahoma"/>
                <a:ea typeface="Tahoma"/>
                <a:cs typeface="Tahoma"/>
                <a:sym typeface="Tahoma"/>
              </a:rPr>
              <a:t>dropped</a:t>
            </a:r>
            <a:r>
              <a:rPr lang="en-US" sz="1000">
                <a:latin typeface="Tahoma"/>
                <a:ea typeface="Tahoma"/>
                <a:cs typeface="Tahoma"/>
                <a:sym typeface="Tahoma"/>
              </a:rPr>
              <a:t>.</a:t>
            </a:r>
            <a:endParaRPr sz="1000">
              <a:latin typeface="Tahoma"/>
              <a:ea typeface="Tahoma"/>
              <a:cs typeface="Tahoma"/>
              <a:sym typeface="Tahoma"/>
            </a:endParaRPr>
          </a:p>
          <a:p>
            <a:pPr indent="0" lvl="0" marL="0" marR="5080" rtl="0" algn="l">
              <a:lnSpc>
                <a:spcPct val="115000"/>
              </a:lnSpc>
              <a:spcBef>
                <a:spcPts val="440"/>
              </a:spcBef>
              <a:spcAft>
                <a:spcPts val="0"/>
              </a:spcAft>
              <a:buClr>
                <a:srgbClr val="000000"/>
              </a:buClr>
              <a:buFont typeface="Arial"/>
              <a:buNone/>
            </a:pPr>
            <a:r>
              <a:rPr lang="en-US" sz="1000">
                <a:latin typeface="Tahoma"/>
                <a:ea typeface="Tahoma"/>
                <a:cs typeface="Tahoma"/>
                <a:sym typeface="Tahoma"/>
              </a:rPr>
              <a:t>Nevertheless, in a daily job it will be highly recommended to analyze in detail this outliers as they may be interesting customers.</a:t>
            </a:r>
            <a:endParaRPr sz="1000">
              <a:latin typeface="Tahoma"/>
              <a:ea typeface="Tahoma"/>
              <a:cs typeface="Tahoma"/>
              <a:sym typeface="Tahoma"/>
            </a:endParaRPr>
          </a:p>
          <a:p>
            <a:pPr indent="0" lvl="0" marL="0" marR="5080" rtl="0" algn="l">
              <a:lnSpc>
                <a:spcPct val="115000"/>
              </a:lnSpc>
              <a:spcBef>
                <a:spcPts val="440"/>
              </a:spcBef>
              <a:spcAft>
                <a:spcPts val="0"/>
              </a:spcAft>
              <a:buClr>
                <a:srgbClr val="000000"/>
              </a:buClr>
              <a:buFont typeface="Arial"/>
              <a:buNone/>
            </a:pPr>
            <a:r>
              <a:t/>
            </a:r>
            <a:endParaRPr sz="1000">
              <a:latin typeface="Tahoma"/>
              <a:ea typeface="Tahoma"/>
              <a:cs typeface="Tahoma"/>
              <a:sym typeface="Tahoma"/>
            </a:endParaRPr>
          </a:p>
          <a:p>
            <a:pPr indent="0" lvl="0" marL="0" marR="5080" rtl="0" algn="l">
              <a:lnSpc>
                <a:spcPct val="115000"/>
              </a:lnSpc>
              <a:spcBef>
                <a:spcPts val="440"/>
              </a:spcBef>
              <a:spcAft>
                <a:spcPts val="0"/>
              </a:spcAft>
              <a:buClr>
                <a:srgbClr val="000000"/>
              </a:buClr>
              <a:buFont typeface="Arial"/>
              <a:buNone/>
            </a:pPr>
            <a:r>
              <a:rPr lang="en-US" sz="1000">
                <a:latin typeface="Tahoma"/>
                <a:ea typeface="Tahoma"/>
                <a:cs typeface="Tahoma"/>
                <a:sym typeface="Tahoma"/>
              </a:rPr>
              <a:t>Finally, as </a:t>
            </a:r>
            <a:r>
              <a:rPr b="1" lang="en-US" sz="1000">
                <a:latin typeface="Tahoma"/>
                <a:ea typeface="Tahoma"/>
                <a:cs typeface="Tahoma"/>
                <a:sym typeface="Tahoma"/>
              </a:rPr>
              <a:t>variables were </a:t>
            </a:r>
            <a:r>
              <a:rPr b="1" lang="en-US" sz="1000">
                <a:solidFill>
                  <a:srgbClr val="E43E30"/>
                </a:solidFill>
                <a:latin typeface="Tahoma"/>
                <a:ea typeface="Tahoma"/>
                <a:cs typeface="Tahoma"/>
                <a:sym typeface="Tahoma"/>
              </a:rPr>
              <a:t>not normally distributed</a:t>
            </a:r>
            <a:r>
              <a:rPr lang="en-US" sz="1000">
                <a:latin typeface="Tahoma"/>
                <a:ea typeface="Tahoma"/>
                <a:cs typeface="Tahoma"/>
                <a:sym typeface="Tahoma"/>
              </a:rPr>
              <a:t>, for clustering we used </a:t>
            </a:r>
            <a:r>
              <a:rPr b="1" lang="en-US" sz="1000">
                <a:solidFill>
                  <a:srgbClr val="E43E30"/>
                </a:solidFill>
                <a:latin typeface="Tahoma"/>
                <a:ea typeface="Tahoma"/>
                <a:cs typeface="Tahoma"/>
                <a:sym typeface="Tahoma"/>
              </a:rPr>
              <a:t>standard normalization</a:t>
            </a:r>
            <a:r>
              <a:rPr lang="en-US" sz="1000">
                <a:latin typeface="Tahoma"/>
                <a:ea typeface="Tahoma"/>
                <a:cs typeface="Tahoma"/>
                <a:sym typeface="Tahoma"/>
              </a:rPr>
              <a:t>, as it outputted the </a:t>
            </a:r>
            <a:r>
              <a:rPr b="1" lang="en-US" sz="1000">
                <a:latin typeface="Tahoma"/>
                <a:ea typeface="Tahoma"/>
                <a:cs typeface="Tahoma"/>
                <a:sym typeface="Tahoma"/>
              </a:rPr>
              <a:t>best results when clustering</a:t>
            </a:r>
            <a:r>
              <a:rPr lang="en-US" sz="1000">
                <a:latin typeface="Tahoma"/>
                <a:ea typeface="Tahoma"/>
                <a:cs typeface="Tahoma"/>
                <a:sym typeface="Tahoma"/>
              </a:rPr>
              <a:t>.</a:t>
            </a:r>
            <a:endParaRPr sz="1000">
              <a:latin typeface="Tahoma"/>
              <a:ea typeface="Tahoma"/>
              <a:cs typeface="Tahoma"/>
              <a:sym typeface="Tahoma"/>
            </a:endParaRPr>
          </a:p>
          <a:p>
            <a:pPr indent="0" lvl="0" marL="0" marR="5080" rtl="0" algn="l">
              <a:lnSpc>
                <a:spcPct val="115000"/>
              </a:lnSpc>
              <a:spcBef>
                <a:spcPts val="440"/>
              </a:spcBef>
              <a:spcAft>
                <a:spcPts val="0"/>
              </a:spcAft>
              <a:buClr>
                <a:srgbClr val="000000"/>
              </a:buClr>
              <a:buFont typeface="Arial"/>
              <a:buNone/>
            </a:pPr>
            <a:r>
              <a:t/>
            </a:r>
            <a:endParaRPr sz="1000">
              <a:latin typeface="Tahoma"/>
              <a:ea typeface="Tahoma"/>
              <a:cs typeface="Tahoma"/>
              <a:sym typeface="Tahoma"/>
            </a:endParaRPr>
          </a:p>
          <a:p>
            <a:pPr indent="0" lvl="0" marL="0" marR="5080" rtl="0" algn="l">
              <a:lnSpc>
                <a:spcPct val="115000"/>
              </a:lnSpc>
              <a:spcBef>
                <a:spcPts val="440"/>
              </a:spcBef>
              <a:spcAft>
                <a:spcPts val="0"/>
              </a:spcAft>
              <a:buNone/>
            </a:pPr>
            <a:r>
              <a:rPr lang="en-US" sz="1000">
                <a:latin typeface="Tahoma"/>
                <a:ea typeface="Tahoma"/>
                <a:cs typeface="Tahoma"/>
                <a:sym typeface="Tahoma"/>
              </a:rPr>
              <a:t>The different normalization methods we used and compare were:</a:t>
            </a:r>
            <a:endParaRPr sz="1000">
              <a:latin typeface="Tahoma"/>
              <a:ea typeface="Tahoma"/>
              <a:cs typeface="Tahoma"/>
              <a:sym typeface="Tahoma"/>
            </a:endParaRPr>
          </a:p>
          <a:p>
            <a:pPr indent="-292100" lvl="0" marL="457200" marR="5080" rtl="0" algn="l">
              <a:lnSpc>
                <a:spcPct val="115000"/>
              </a:lnSpc>
              <a:spcBef>
                <a:spcPts val="440"/>
              </a:spcBef>
              <a:spcAft>
                <a:spcPts val="0"/>
              </a:spcAft>
              <a:buSzPts val="1000"/>
              <a:buFont typeface="Tahoma"/>
              <a:buChar char="●"/>
            </a:pPr>
            <a:r>
              <a:rPr lang="en-US" sz="1000">
                <a:latin typeface="Tahoma"/>
                <a:ea typeface="Tahoma"/>
                <a:cs typeface="Tahoma"/>
                <a:sym typeface="Tahoma"/>
              </a:rPr>
              <a:t>MaxMin.</a:t>
            </a:r>
            <a:endParaRPr sz="1000">
              <a:latin typeface="Tahoma"/>
              <a:ea typeface="Tahoma"/>
              <a:cs typeface="Tahoma"/>
              <a:sym typeface="Tahoma"/>
            </a:endParaRPr>
          </a:p>
          <a:p>
            <a:pPr indent="-292100" lvl="0" marL="457200" marR="5080" rtl="0" algn="l">
              <a:lnSpc>
                <a:spcPct val="115000"/>
              </a:lnSpc>
              <a:spcBef>
                <a:spcPts val="0"/>
              </a:spcBef>
              <a:spcAft>
                <a:spcPts val="0"/>
              </a:spcAft>
              <a:buSzPts val="1000"/>
              <a:buFont typeface="Tahoma"/>
              <a:buChar char="●"/>
            </a:pPr>
            <a:r>
              <a:rPr b="1" lang="en-US" sz="1000">
                <a:solidFill>
                  <a:srgbClr val="E43E30"/>
                </a:solidFill>
                <a:latin typeface="Tahoma"/>
                <a:ea typeface="Tahoma"/>
                <a:cs typeface="Tahoma"/>
                <a:sym typeface="Tahoma"/>
              </a:rPr>
              <a:t>Standard (meand and std)</a:t>
            </a:r>
            <a:r>
              <a:rPr lang="en-US" sz="1000">
                <a:latin typeface="Tahoma"/>
                <a:ea typeface="Tahoma"/>
                <a:cs typeface="Tahoma"/>
                <a:sym typeface="Tahoma"/>
              </a:rPr>
              <a:t>.</a:t>
            </a:r>
            <a:endParaRPr sz="1000">
              <a:latin typeface="Tahoma"/>
              <a:ea typeface="Tahoma"/>
              <a:cs typeface="Tahoma"/>
              <a:sym typeface="Tahoma"/>
            </a:endParaRPr>
          </a:p>
          <a:p>
            <a:pPr indent="-292100" lvl="0" marL="457200" marR="5080" rtl="0" algn="l">
              <a:lnSpc>
                <a:spcPct val="115000"/>
              </a:lnSpc>
              <a:spcBef>
                <a:spcPts val="0"/>
              </a:spcBef>
              <a:spcAft>
                <a:spcPts val="0"/>
              </a:spcAft>
              <a:buSzPts val="1000"/>
              <a:buFont typeface="Tahoma"/>
              <a:buChar char="●"/>
            </a:pPr>
            <a:r>
              <a:rPr lang="en-US" sz="1000">
                <a:latin typeface="Tahoma"/>
                <a:ea typeface="Tahoma"/>
                <a:cs typeface="Tahoma"/>
                <a:sym typeface="Tahoma"/>
              </a:rPr>
              <a:t>Applying log to the variables.</a:t>
            </a:r>
            <a:endParaRPr sz="1000">
              <a:latin typeface="Tahoma"/>
              <a:ea typeface="Tahoma"/>
              <a:cs typeface="Tahoma"/>
              <a:sym typeface="Tahoma"/>
            </a:endParaRPr>
          </a:p>
        </p:txBody>
      </p:sp>
      <p:pic>
        <p:nvPicPr>
          <p:cNvPr id="233" name="Google Shape;233;g20dfbdb90ea_2_74"/>
          <p:cNvPicPr preferRelativeResize="0"/>
          <p:nvPr/>
        </p:nvPicPr>
        <p:blipFill rotWithShape="1">
          <a:blip r:embed="rId4">
            <a:alphaModFix/>
          </a:blip>
          <a:srcRect b="0" l="0" r="0" t="1845"/>
          <a:stretch/>
        </p:blipFill>
        <p:spPr>
          <a:xfrm>
            <a:off x="6096400" y="881325"/>
            <a:ext cx="2900800" cy="1509450"/>
          </a:xfrm>
          <a:prstGeom prst="rect">
            <a:avLst/>
          </a:prstGeom>
          <a:noFill/>
          <a:ln cap="flat" cmpd="sng" w="9525">
            <a:solidFill>
              <a:srgbClr val="E43E30"/>
            </a:solidFill>
            <a:prstDash val="solid"/>
            <a:round/>
            <a:headEnd len="sm" w="sm" type="none"/>
            <a:tailEnd len="sm" w="sm" type="none"/>
          </a:ln>
        </p:spPr>
      </p:pic>
      <p:sp>
        <p:nvSpPr>
          <p:cNvPr id="234" name="Google Shape;234;g20dfbdb90ea_2_74"/>
          <p:cNvSpPr/>
          <p:nvPr/>
        </p:nvSpPr>
        <p:spPr>
          <a:xfrm>
            <a:off x="7129475" y="1449650"/>
            <a:ext cx="1720500" cy="261000"/>
          </a:xfrm>
          <a:prstGeom prst="rect">
            <a:avLst/>
          </a:prstGeom>
          <a:noFill/>
          <a:ln cap="flat" cmpd="sng" w="9525">
            <a:solidFill>
              <a:srgbClr val="E4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5" name="Google Shape;235;g20dfbdb90ea_2_74"/>
          <p:cNvSpPr txBox="1"/>
          <p:nvPr/>
        </p:nvSpPr>
        <p:spPr>
          <a:xfrm>
            <a:off x="7562475" y="1137525"/>
            <a:ext cx="1002600" cy="338700"/>
          </a:xfrm>
          <a:prstGeom prst="rect">
            <a:avLst/>
          </a:prstGeom>
          <a:noFill/>
          <a:ln>
            <a:noFill/>
          </a:ln>
        </p:spPr>
        <p:txBody>
          <a:bodyPr anchorCtr="0" anchor="t" bIns="91425" lIns="91425" spcFirstLastPara="1" rIns="91425" wrap="square" tIns="91425">
            <a:spAutoFit/>
          </a:bodyPr>
          <a:lstStyle/>
          <a:p>
            <a:pPr indent="0" lvl="0" marL="0" marR="5080" rtl="0" algn="ctr">
              <a:lnSpc>
                <a:spcPct val="115000"/>
              </a:lnSpc>
              <a:spcBef>
                <a:spcPts val="440"/>
              </a:spcBef>
              <a:spcAft>
                <a:spcPts val="0"/>
              </a:spcAft>
              <a:buNone/>
            </a:pPr>
            <a:r>
              <a:rPr b="1" lang="en-US" sz="1000">
                <a:solidFill>
                  <a:srgbClr val="E43E30"/>
                </a:solidFill>
                <a:latin typeface="Tahoma"/>
                <a:ea typeface="Tahoma"/>
                <a:cs typeface="Tahoma"/>
                <a:sym typeface="Tahoma"/>
              </a:rPr>
              <a:t>DROPPED</a:t>
            </a:r>
            <a:endParaRPr/>
          </a:p>
        </p:txBody>
      </p:sp>
      <p:pic>
        <p:nvPicPr>
          <p:cNvPr id="236" name="Google Shape;236;g20dfbdb90ea_2_74"/>
          <p:cNvPicPr preferRelativeResize="0"/>
          <p:nvPr/>
        </p:nvPicPr>
        <p:blipFill>
          <a:blip r:embed="rId5">
            <a:alphaModFix/>
          </a:blip>
          <a:stretch>
            <a:fillRect/>
          </a:stretch>
        </p:blipFill>
        <p:spPr>
          <a:xfrm>
            <a:off x="6096400" y="2988850"/>
            <a:ext cx="2900788" cy="1547450"/>
          </a:xfrm>
          <a:prstGeom prst="rect">
            <a:avLst/>
          </a:prstGeom>
          <a:noFill/>
          <a:ln cap="flat" cmpd="sng" w="9525">
            <a:solidFill>
              <a:srgbClr val="E43E30"/>
            </a:solidFill>
            <a:prstDash val="solid"/>
            <a:round/>
            <a:headEnd len="sm" w="sm" type="none"/>
            <a:tailEnd len="sm" w="sm" type="none"/>
          </a:ln>
        </p:spPr>
      </p:pic>
      <p:sp>
        <p:nvSpPr>
          <p:cNvPr id="237" name="Google Shape;237;g20dfbdb90ea_2_74"/>
          <p:cNvSpPr/>
          <p:nvPr/>
        </p:nvSpPr>
        <p:spPr>
          <a:xfrm>
            <a:off x="7026900" y="3633375"/>
            <a:ext cx="1925100" cy="184800"/>
          </a:xfrm>
          <a:prstGeom prst="rect">
            <a:avLst/>
          </a:prstGeom>
          <a:noFill/>
          <a:ln cap="flat" cmpd="sng" w="9525">
            <a:solidFill>
              <a:srgbClr val="E4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8" name="Google Shape;238;g20dfbdb90ea_2_74"/>
          <p:cNvSpPr txBox="1"/>
          <p:nvPr/>
        </p:nvSpPr>
        <p:spPr>
          <a:xfrm>
            <a:off x="7994600" y="3313200"/>
            <a:ext cx="1002600" cy="338700"/>
          </a:xfrm>
          <a:prstGeom prst="rect">
            <a:avLst/>
          </a:prstGeom>
          <a:noFill/>
          <a:ln>
            <a:noFill/>
          </a:ln>
        </p:spPr>
        <p:txBody>
          <a:bodyPr anchorCtr="0" anchor="t" bIns="91425" lIns="91425" spcFirstLastPara="1" rIns="91425" wrap="square" tIns="91425">
            <a:spAutoFit/>
          </a:bodyPr>
          <a:lstStyle/>
          <a:p>
            <a:pPr indent="0" lvl="0" marL="0" marR="5080" rtl="0" algn="ctr">
              <a:lnSpc>
                <a:spcPct val="115000"/>
              </a:lnSpc>
              <a:spcBef>
                <a:spcPts val="440"/>
              </a:spcBef>
              <a:spcAft>
                <a:spcPts val="0"/>
              </a:spcAft>
              <a:buNone/>
            </a:pPr>
            <a:r>
              <a:rPr b="1" lang="en-US" sz="1000">
                <a:solidFill>
                  <a:srgbClr val="E43E30"/>
                </a:solidFill>
                <a:latin typeface="Tahoma"/>
                <a:ea typeface="Tahoma"/>
                <a:cs typeface="Tahoma"/>
                <a:sym typeface="Tahoma"/>
              </a:rPr>
              <a:t>DROPPED</a:t>
            </a:r>
            <a:endParaRPr/>
          </a:p>
        </p:txBody>
      </p:sp>
      <p:sp>
        <p:nvSpPr>
          <p:cNvPr id="239" name="Google Shape;239;g20dfbdb90ea_2_74"/>
          <p:cNvSpPr txBox="1"/>
          <p:nvPr/>
        </p:nvSpPr>
        <p:spPr>
          <a:xfrm>
            <a:off x="6096450" y="2334263"/>
            <a:ext cx="2900700" cy="273300"/>
          </a:xfrm>
          <a:prstGeom prst="rect">
            <a:avLst/>
          </a:prstGeom>
          <a:noFill/>
          <a:ln>
            <a:noFill/>
          </a:ln>
        </p:spPr>
        <p:txBody>
          <a:bodyPr anchorCtr="0" anchor="ctr" bIns="0" lIns="0" spcFirstLastPara="1" rIns="0" wrap="square" tIns="118100">
            <a:noAutofit/>
          </a:bodyPr>
          <a:lstStyle/>
          <a:p>
            <a:pPr indent="0" lvl="0" marL="0" marR="5080" rtl="0" algn="ctr">
              <a:lnSpc>
                <a:spcPct val="115000"/>
              </a:lnSpc>
              <a:spcBef>
                <a:spcPts val="440"/>
              </a:spcBef>
              <a:spcAft>
                <a:spcPts val="0"/>
              </a:spcAft>
              <a:buNone/>
            </a:pPr>
            <a:r>
              <a:rPr b="1" lang="en-US" sz="1000">
                <a:solidFill>
                  <a:schemeClr val="dk1"/>
                </a:solidFill>
                <a:latin typeface="Tahoma"/>
                <a:ea typeface="Tahoma"/>
                <a:cs typeface="Tahoma"/>
                <a:sym typeface="Tahoma"/>
              </a:rPr>
              <a:t>&gt;500: </a:t>
            </a:r>
            <a:r>
              <a:rPr b="1" lang="en-US" sz="1000">
                <a:solidFill>
                  <a:srgbClr val="E43E30"/>
                </a:solidFill>
                <a:latin typeface="Tahoma"/>
                <a:ea typeface="Tahoma"/>
                <a:cs typeface="Tahoma"/>
                <a:sym typeface="Tahoma"/>
              </a:rPr>
              <a:t>11 records dropped. </a:t>
            </a:r>
            <a:endParaRPr b="1" sz="1000">
              <a:solidFill>
                <a:srgbClr val="E43E30"/>
              </a:solidFill>
              <a:latin typeface="Tahoma"/>
              <a:ea typeface="Tahoma"/>
              <a:cs typeface="Tahoma"/>
              <a:sym typeface="Tahoma"/>
            </a:endParaRPr>
          </a:p>
        </p:txBody>
      </p:sp>
      <p:sp>
        <p:nvSpPr>
          <p:cNvPr id="240" name="Google Shape;240;g20dfbdb90ea_2_74"/>
          <p:cNvSpPr txBox="1"/>
          <p:nvPr/>
        </p:nvSpPr>
        <p:spPr>
          <a:xfrm>
            <a:off x="6096450" y="4498113"/>
            <a:ext cx="2900700" cy="273300"/>
          </a:xfrm>
          <a:prstGeom prst="rect">
            <a:avLst/>
          </a:prstGeom>
          <a:noFill/>
          <a:ln>
            <a:noFill/>
          </a:ln>
        </p:spPr>
        <p:txBody>
          <a:bodyPr anchorCtr="0" anchor="ctr" bIns="0" lIns="0" spcFirstLastPara="1" rIns="0" wrap="square" tIns="118100">
            <a:noAutofit/>
          </a:bodyPr>
          <a:lstStyle/>
          <a:p>
            <a:pPr indent="0" lvl="0" marL="0" marR="5080" rtl="0" algn="ctr">
              <a:lnSpc>
                <a:spcPct val="115000"/>
              </a:lnSpc>
              <a:spcBef>
                <a:spcPts val="440"/>
              </a:spcBef>
              <a:spcAft>
                <a:spcPts val="0"/>
              </a:spcAft>
              <a:buNone/>
            </a:pPr>
            <a:r>
              <a:rPr b="1" lang="en-US" sz="1000">
                <a:solidFill>
                  <a:schemeClr val="dk1"/>
                </a:solidFill>
                <a:latin typeface="Tahoma"/>
                <a:ea typeface="Tahoma"/>
                <a:cs typeface="Tahoma"/>
                <a:sym typeface="Tahoma"/>
              </a:rPr>
              <a:t>&gt;500.000: </a:t>
            </a:r>
            <a:r>
              <a:rPr b="1" lang="en-US" sz="1000">
                <a:solidFill>
                  <a:srgbClr val="E43E30"/>
                </a:solidFill>
                <a:latin typeface="Tahoma"/>
                <a:ea typeface="Tahoma"/>
                <a:cs typeface="Tahoma"/>
                <a:sym typeface="Tahoma"/>
              </a:rPr>
              <a:t>6</a:t>
            </a:r>
            <a:r>
              <a:rPr b="1" lang="en-US" sz="1000">
                <a:solidFill>
                  <a:srgbClr val="E43E30"/>
                </a:solidFill>
                <a:latin typeface="Tahoma"/>
                <a:ea typeface="Tahoma"/>
                <a:cs typeface="Tahoma"/>
                <a:sym typeface="Tahoma"/>
              </a:rPr>
              <a:t> records dropped. </a:t>
            </a:r>
            <a:endParaRPr b="1" sz="1000">
              <a:solidFill>
                <a:srgbClr val="E43E30"/>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4" name="Shape 244"/>
        <p:cNvGrpSpPr/>
        <p:nvPr/>
      </p:nvGrpSpPr>
      <p:grpSpPr>
        <a:xfrm>
          <a:off x="0" y="0"/>
          <a:ext cx="0" cy="0"/>
          <a:chOff x="0" y="0"/>
          <a:chExt cx="0" cy="0"/>
        </a:xfrm>
      </p:grpSpPr>
      <p:pic>
        <p:nvPicPr>
          <p:cNvPr id="245" name="Google Shape;245;g20dfbdb90ea_2_132"/>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246" name="Google Shape;246;g20dfbdb90ea_2_132"/>
          <p:cNvSpPr txBox="1"/>
          <p:nvPr/>
        </p:nvSpPr>
        <p:spPr>
          <a:xfrm>
            <a:off x="621447" y="4822587"/>
            <a:ext cx="800100" cy="107700"/>
          </a:xfrm>
          <a:prstGeom prst="rect">
            <a:avLst/>
          </a:prstGeom>
          <a:noFill/>
          <a:ln>
            <a:noFill/>
          </a:ln>
        </p:spPr>
        <p:txBody>
          <a:bodyPr anchorCtr="0" anchor="t" bIns="0" lIns="0" spcFirstLastPara="1" rIns="0" wrap="square" tIns="0">
            <a:spAutoFit/>
          </a:bodyPr>
          <a:lstStyle/>
          <a:p>
            <a:pPr indent="0" lvl="0" marL="0" marR="0" rtl="0" algn="l">
              <a:lnSpc>
                <a:spcPct val="118571"/>
              </a:lnSpc>
              <a:spcBef>
                <a:spcPts val="0"/>
              </a:spcBef>
              <a:spcAft>
                <a:spcPts val="0"/>
              </a:spcAft>
              <a:buNone/>
            </a:pPr>
            <a:r>
              <a:rPr lang="en-US" sz="700">
                <a:solidFill>
                  <a:srgbClr val="999999"/>
                </a:solidFill>
                <a:latin typeface="Tahoma"/>
                <a:ea typeface="Tahoma"/>
                <a:cs typeface="Tahoma"/>
                <a:sym typeface="Tahoma"/>
              </a:rPr>
              <a:t>Conﬁdential content</a:t>
            </a:r>
            <a:endParaRPr sz="700">
              <a:latin typeface="Tahoma"/>
              <a:ea typeface="Tahoma"/>
              <a:cs typeface="Tahoma"/>
              <a:sym typeface="Tahoma"/>
            </a:endParaRPr>
          </a:p>
        </p:txBody>
      </p:sp>
      <p:pic>
        <p:nvPicPr>
          <p:cNvPr id="247" name="Google Shape;247;g20dfbdb90ea_2_132"/>
          <p:cNvPicPr preferRelativeResize="0"/>
          <p:nvPr/>
        </p:nvPicPr>
        <p:blipFill rotWithShape="1">
          <a:blip r:embed="rId4">
            <a:alphaModFix/>
          </a:blip>
          <a:srcRect b="0" l="0" r="0" t="0"/>
          <a:stretch/>
        </p:blipFill>
        <p:spPr>
          <a:xfrm>
            <a:off x="568650" y="4478475"/>
            <a:ext cx="1871478" cy="557157"/>
          </a:xfrm>
          <a:prstGeom prst="rect">
            <a:avLst/>
          </a:prstGeom>
          <a:noFill/>
          <a:ln>
            <a:noFill/>
          </a:ln>
        </p:spPr>
      </p:pic>
      <p:sp>
        <p:nvSpPr>
          <p:cNvPr id="248" name="Google Shape;248;g20dfbdb90ea_2_132"/>
          <p:cNvSpPr txBox="1"/>
          <p:nvPr/>
        </p:nvSpPr>
        <p:spPr>
          <a:xfrm>
            <a:off x="146750" y="271850"/>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E43E30"/>
                </a:solidFill>
                <a:latin typeface="Tahoma"/>
                <a:ea typeface="Tahoma"/>
                <a:cs typeface="Tahoma"/>
                <a:sym typeface="Tahoma"/>
              </a:rPr>
              <a:t>RFM</a:t>
            </a:r>
            <a:endParaRPr sz="1600">
              <a:solidFill>
                <a:srgbClr val="E43E30"/>
              </a:solidFill>
              <a:latin typeface="Tahoma"/>
              <a:ea typeface="Tahoma"/>
              <a:cs typeface="Tahoma"/>
              <a:sym typeface="Tahoma"/>
            </a:endParaRPr>
          </a:p>
          <a:p>
            <a:pPr indent="0" lvl="0" marL="0" rtl="0" algn="l">
              <a:spcBef>
                <a:spcPts val="0"/>
              </a:spcBef>
              <a:spcAft>
                <a:spcPts val="0"/>
              </a:spcAft>
              <a:buNone/>
            </a:pPr>
            <a:r>
              <a:rPr lang="en-US" sz="1600">
                <a:solidFill>
                  <a:schemeClr val="dk1"/>
                </a:solidFill>
                <a:latin typeface="Tahoma"/>
                <a:ea typeface="Tahoma"/>
                <a:cs typeface="Tahoma"/>
                <a:sym typeface="Tahoma"/>
              </a:rPr>
              <a:t>MODEL</a:t>
            </a:r>
            <a:endParaRPr sz="1600">
              <a:solidFill>
                <a:schemeClr val="dk1"/>
              </a:solidFill>
              <a:latin typeface="Tahoma"/>
              <a:ea typeface="Tahoma"/>
              <a:cs typeface="Tahoma"/>
              <a:sym typeface="Tahoma"/>
            </a:endParaRPr>
          </a:p>
        </p:txBody>
      </p:sp>
      <p:sp>
        <p:nvSpPr>
          <p:cNvPr id="249" name="Google Shape;249;g20dfbdb90ea_2_132"/>
          <p:cNvSpPr/>
          <p:nvPr/>
        </p:nvSpPr>
        <p:spPr>
          <a:xfrm>
            <a:off x="5895993" y="1416242"/>
            <a:ext cx="19" cy="0"/>
          </a:xfrm>
          <a:custGeom>
            <a:rect b="b" l="l" r="r" t="t"/>
            <a:pathLst>
              <a:path extrusionOk="0" h="0"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g20dfbdb90ea_2_132"/>
          <p:cNvGrpSpPr/>
          <p:nvPr/>
        </p:nvGrpSpPr>
        <p:grpSpPr>
          <a:xfrm>
            <a:off x="6446200" y="271719"/>
            <a:ext cx="2509860" cy="2109324"/>
            <a:chOff x="5393810" y="1189775"/>
            <a:chExt cx="3544500" cy="3483032"/>
          </a:xfrm>
        </p:grpSpPr>
        <p:sp>
          <p:nvSpPr>
            <p:cNvPr id="251" name="Google Shape;251;g20dfbdb90ea_2_132"/>
            <p:cNvSpPr/>
            <p:nvPr/>
          </p:nvSpPr>
          <p:spPr>
            <a:xfrm>
              <a:off x="5632317" y="1189775"/>
              <a:ext cx="33057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Polar Plot</a:t>
              </a:r>
              <a:endParaRPr>
                <a:solidFill>
                  <a:srgbClr val="FFFFFF"/>
                </a:solidFill>
                <a:latin typeface="Roboto"/>
                <a:ea typeface="Roboto"/>
                <a:cs typeface="Roboto"/>
                <a:sym typeface="Roboto"/>
              </a:endParaRPr>
            </a:p>
          </p:txBody>
        </p:sp>
        <p:sp>
          <p:nvSpPr>
            <p:cNvPr id="252" name="Google Shape;252;g20dfbdb90ea_2_132"/>
            <p:cNvSpPr txBox="1"/>
            <p:nvPr/>
          </p:nvSpPr>
          <p:spPr>
            <a:xfrm>
              <a:off x="5393810" y="2057107"/>
              <a:ext cx="3544500" cy="2615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Roboto"/>
                <a:buChar char="●"/>
              </a:pPr>
              <a:r>
                <a:rPr lang="en-US" sz="1000">
                  <a:latin typeface="Roboto"/>
                  <a:ea typeface="Roboto"/>
                  <a:cs typeface="Roboto"/>
                  <a:sym typeface="Roboto"/>
                </a:rPr>
                <a:t>Visual plot with the </a:t>
              </a:r>
              <a:r>
                <a:rPr b="1" lang="en-US" sz="1000">
                  <a:latin typeface="Roboto"/>
                  <a:ea typeface="Roboto"/>
                  <a:cs typeface="Roboto"/>
                  <a:sym typeface="Roboto"/>
                </a:rPr>
                <a:t>resulting clusters</a:t>
              </a:r>
              <a:r>
                <a:rPr lang="en-US" sz="1000">
                  <a:latin typeface="Roboto"/>
                  <a:ea typeface="Roboto"/>
                  <a:cs typeface="Roboto"/>
                  <a:sym typeface="Roboto"/>
                </a:rPr>
                <a:t>.</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US" sz="1000">
                  <a:latin typeface="Roboto"/>
                  <a:ea typeface="Roboto"/>
                  <a:cs typeface="Roboto"/>
                  <a:sym typeface="Roboto"/>
                </a:rPr>
                <a:t>Using a </a:t>
              </a:r>
              <a:r>
                <a:rPr b="1" lang="en-US" sz="1000">
                  <a:solidFill>
                    <a:srgbClr val="E43E30"/>
                  </a:solidFill>
                  <a:latin typeface="Roboto"/>
                  <a:ea typeface="Roboto"/>
                  <a:cs typeface="Roboto"/>
                  <a:sym typeface="Roboto"/>
                </a:rPr>
                <a:t>polar plot</a:t>
              </a:r>
              <a:r>
                <a:rPr lang="en-US" sz="1000">
                  <a:latin typeface="Roboto"/>
                  <a:ea typeface="Roboto"/>
                  <a:cs typeface="Roboto"/>
                  <a:sym typeface="Roboto"/>
                </a:rPr>
                <a:t> helps to </a:t>
              </a:r>
              <a:r>
                <a:rPr b="1" lang="en-US" sz="1000">
                  <a:latin typeface="Roboto"/>
                  <a:ea typeface="Roboto"/>
                  <a:cs typeface="Roboto"/>
                  <a:sym typeface="Roboto"/>
                </a:rPr>
                <a:t>better differentiate the customers</a:t>
              </a:r>
              <a:r>
                <a:rPr lang="en-US" sz="1000">
                  <a:latin typeface="Roboto"/>
                  <a:ea typeface="Roboto"/>
                  <a:cs typeface="Roboto"/>
                  <a:sym typeface="Roboto"/>
                </a:rPr>
                <a:t> according to their characteristics.</a:t>
              </a:r>
              <a:endParaRPr sz="1000">
                <a:latin typeface="Roboto"/>
                <a:ea typeface="Roboto"/>
                <a:cs typeface="Roboto"/>
                <a:sym typeface="Roboto"/>
              </a:endParaRPr>
            </a:p>
          </p:txBody>
        </p:sp>
      </p:grpSp>
      <p:grpSp>
        <p:nvGrpSpPr>
          <p:cNvPr id="253" name="Google Shape;253;g20dfbdb90ea_2_132"/>
          <p:cNvGrpSpPr/>
          <p:nvPr/>
        </p:nvGrpSpPr>
        <p:grpSpPr>
          <a:xfrm>
            <a:off x="1421550" y="271851"/>
            <a:ext cx="2341004" cy="2109192"/>
            <a:chOff x="0" y="1189989"/>
            <a:chExt cx="3546976" cy="3482814"/>
          </a:xfrm>
        </p:grpSpPr>
        <p:sp>
          <p:nvSpPr>
            <p:cNvPr id="254" name="Google Shape;254;g20dfbdb90ea_2_132"/>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RFM Quartiles</a:t>
              </a:r>
              <a:endParaRPr>
                <a:solidFill>
                  <a:srgbClr val="FFFFFF"/>
                </a:solidFill>
                <a:latin typeface="Roboto"/>
                <a:ea typeface="Roboto"/>
                <a:cs typeface="Roboto"/>
                <a:sym typeface="Roboto"/>
              </a:endParaRPr>
            </a:p>
          </p:txBody>
        </p:sp>
        <p:sp>
          <p:nvSpPr>
            <p:cNvPr id="255" name="Google Shape;255;g20dfbdb90ea_2_132"/>
            <p:cNvSpPr txBox="1"/>
            <p:nvPr/>
          </p:nvSpPr>
          <p:spPr>
            <a:xfrm>
              <a:off x="76" y="2057103"/>
              <a:ext cx="3546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a:ea typeface="Roboto"/>
                  <a:cs typeface="Roboto"/>
                  <a:sym typeface="Roboto"/>
                </a:rPr>
                <a:t>Cut the dataset into </a:t>
              </a:r>
              <a:r>
                <a:rPr b="1" lang="en-US" sz="1000">
                  <a:solidFill>
                    <a:srgbClr val="E43E30"/>
                  </a:solidFill>
                  <a:latin typeface="Roboto"/>
                  <a:ea typeface="Roboto"/>
                  <a:cs typeface="Roboto"/>
                  <a:sym typeface="Roboto"/>
                </a:rPr>
                <a:t>quartiles </a:t>
              </a:r>
              <a:r>
                <a:rPr lang="en-US" sz="1000">
                  <a:latin typeface="Roboto"/>
                  <a:ea typeface="Roboto"/>
                  <a:cs typeface="Roboto"/>
                  <a:sym typeface="Roboto"/>
                </a:rPr>
                <a:t>for each variable:</a:t>
              </a:r>
              <a:endParaRPr sz="1000">
                <a:latin typeface="Roboto"/>
                <a:ea typeface="Roboto"/>
                <a:cs typeface="Roboto"/>
                <a:sym typeface="Roboto"/>
              </a:endParaRPr>
            </a:p>
            <a:p>
              <a:pPr indent="-285750" lvl="0" marL="457200" rtl="0" algn="l">
                <a:lnSpc>
                  <a:spcPct val="115000"/>
                </a:lnSpc>
                <a:spcBef>
                  <a:spcPts val="0"/>
                </a:spcBef>
                <a:spcAft>
                  <a:spcPts val="0"/>
                </a:spcAft>
                <a:buSzPts val="900"/>
                <a:buFont typeface="Roboto"/>
                <a:buChar char="●"/>
              </a:pPr>
              <a:r>
                <a:rPr b="1" lang="en-US" sz="900">
                  <a:latin typeface="Roboto"/>
                  <a:ea typeface="Roboto"/>
                  <a:cs typeface="Roboto"/>
                  <a:sym typeface="Roboto"/>
                </a:rPr>
                <a:t>recency </a:t>
              </a:r>
              <a:r>
                <a:rPr lang="en-US" sz="900">
                  <a:latin typeface="Roboto"/>
                  <a:ea typeface="Roboto"/>
                  <a:cs typeface="Roboto"/>
                  <a:sym typeface="Roboto"/>
                </a:rPr>
                <a:t>(</a:t>
              </a:r>
              <a:r>
                <a:rPr i="1" lang="en-US" sz="900">
                  <a:latin typeface="Roboto"/>
                  <a:ea typeface="Roboto"/>
                  <a:cs typeface="Roboto"/>
                  <a:sym typeface="Roboto"/>
                </a:rPr>
                <a:t>lower values is </a:t>
              </a:r>
              <a:r>
                <a:rPr i="1" lang="en-US" sz="900">
                  <a:latin typeface="Roboto"/>
                  <a:ea typeface="Roboto"/>
                  <a:cs typeface="Roboto"/>
                  <a:sym typeface="Roboto"/>
                </a:rPr>
                <a:t>preferred</a:t>
              </a:r>
              <a:r>
                <a:rPr lang="en-US" sz="900">
                  <a:latin typeface="Roboto"/>
                  <a:ea typeface="Roboto"/>
                  <a:cs typeface="Roboto"/>
                  <a:sym typeface="Roboto"/>
                </a:rPr>
                <a:t>)</a:t>
              </a:r>
              <a:endParaRPr sz="900">
                <a:latin typeface="Roboto"/>
                <a:ea typeface="Roboto"/>
                <a:cs typeface="Roboto"/>
                <a:sym typeface="Roboto"/>
              </a:endParaRPr>
            </a:p>
            <a:p>
              <a:pPr indent="-285750" lvl="0" marL="457200" rtl="0" algn="l">
                <a:lnSpc>
                  <a:spcPct val="115000"/>
                </a:lnSpc>
                <a:spcBef>
                  <a:spcPts val="0"/>
                </a:spcBef>
                <a:spcAft>
                  <a:spcPts val="0"/>
                </a:spcAft>
                <a:buSzPts val="900"/>
                <a:buFont typeface="Roboto"/>
                <a:buChar char="●"/>
              </a:pPr>
              <a:r>
                <a:rPr b="1" lang="en-US" sz="900">
                  <a:latin typeface="Roboto"/>
                  <a:ea typeface="Roboto"/>
                  <a:cs typeface="Roboto"/>
                  <a:sym typeface="Roboto"/>
                </a:rPr>
                <a:t>frequency </a:t>
              </a:r>
              <a:r>
                <a:rPr lang="en-US" sz="900">
                  <a:solidFill>
                    <a:schemeClr val="dk1"/>
                  </a:solidFill>
                  <a:latin typeface="Roboto"/>
                  <a:ea typeface="Roboto"/>
                  <a:cs typeface="Roboto"/>
                  <a:sym typeface="Roboto"/>
                </a:rPr>
                <a:t>(</a:t>
              </a:r>
              <a:r>
                <a:rPr i="1" lang="en-US" sz="900">
                  <a:solidFill>
                    <a:schemeClr val="dk1"/>
                  </a:solidFill>
                  <a:latin typeface="Roboto"/>
                  <a:ea typeface="Roboto"/>
                  <a:cs typeface="Roboto"/>
                  <a:sym typeface="Roboto"/>
                </a:rPr>
                <a:t>higher values is preferred</a:t>
              </a:r>
              <a:r>
                <a:rPr lang="en-US" sz="900">
                  <a:solidFill>
                    <a:schemeClr val="dk1"/>
                  </a:solidFill>
                  <a:latin typeface="Roboto"/>
                  <a:ea typeface="Roboto"/>
                  <a:cs typeface="Roboto"/>
                  <a:sym typeface="Roboto"/>
                </a:rPr>
                <a:t>)</a:t>
              </a:r>
              <a:endParaRPr sz="900">
                <a:latin typeface="Roboto"/>
                <a:ea typeface="Roboto"/>
                <a:cs typeface="Roboto"/>
                <a:sym typeface="Roboto"/>
              </a:endParaRPr>
            </a:p>
            <a:p>
              <a:pPr indent="-285750" lvl="0" marL="457200" rtl="0" algn="l">
                <a:lnSpc>
                  <a:spcPct val="115000"/>
                </a:lnSpc>
                <a:spcBef>
                  <a:spcPts val="0"/>
                </a:spcBef>
                <a:spcAft>
                  <a:spcPts val="0"/>
                </a:spcAft>
                <a:buSzPts val="900"/>
                <a:buFont typeface="Roboto"/>
                <a:buChar char="●"/>
              </a:pPr>
              <a:r>
                <a:rPr b="1" lang="en-US" sz="900">
                  <a:latin typeface="Roboto"/>
                  <a:ea typeface="Roboto"/>
                  <a:cs typeface="Roboto"/>
                  <a:sym typeface="Roboto"/>
                </a:rPr>
                <a:t>monetary </a:t>
              </a:r>
              <a:r>
                <a:rPr lang="en-US" sz="900">
                  <a:solidFill>
                    <a:schemeClr val="dk1"/>
                  </a:solidFill>
                  <a:latin typeface="Roboto"/>
                  <a:ea typeface="Roboto"/>
                  <a:cs typeface="Roboto"/>
                  <a:sym typeface="Roboto"/>
                </a:rPr>
                <a:t>(</a:t>
              </a:r>
              <a:r>
                <a:rPr i="1" lang="en-US" sz="900">
                  <a:solidFill>
                    <a:schemeClr val="dk1"/>
                  </a:solidFill>
                  <a:latin typeface="Roboto"/>
                  <a:ea typeface="Roboto"/>
                  <a:cs typeface="Roboto"/>
                  <a:sym typeface="Roboto"/>
                </a:rPr>
                <a:t>higher values is preferred</a:t>
              </a:r>
              <a:r>
                <a:rPr lang="en-US" sz="900">
                  <a:solidFill>
                    <a:schemeClr val="dk1"/>
                  </a:solidFill>
                  <a:latin typeface="Roboto"/>
                  <a:ea typeface="Roboto"/>
                  <a:cs typeface="Roboto"/>
                  <a:sym typeface="Roboto"/>
                </a:rPr>
                <a:t>)</a:t>
              </a:r>
              <a:endParaRPr sz="900">
                <a:latin typeface="Roboto"/>
                <a:ea typeface="Roboto"/>
                <a:cs typeface="Roboto"/>
                <a:sym typeface="Roboto"/>
              </a:endParaRPr>
            </a:p>
          </p:txBody>
        </p:sp>
      </p:grpSp>
      <p:grpSp>
        <p:nvGrpSpPr>
          <p:cNvPr id="256" name="Google Shape;256;g20dfbdb90ea_2_132"/>
          <p:cNvGrpSpPr/>
          <p:nvPr/>
        </p:nvGrpSpPr>
        <p:grpSpPr>
          <a:xfrm>
            <a:off x="3856675" y="271719"/>
            <a:ext cx="2650914" cy="2109324"/>
            <a:chOff x="2779239" y="1189775"/>
            <a:chExt cx="3743700" cy="3483032"/>
          </a:xfrm>
        </p:grpSpPr>
        <p:sp>
          <p:nvSpPr>
            <p:cNvPr id="257" name="Google Shape;257;g20dfbdb90ea_2_132"/>
            <p:cNvSpPr/>
            <p:nvPr/>
          </p:nvSpPr>
          <p:spPr>
            <a:xfrm>
              <a:off x="3051816" y="1189775"/>
              <a:ext cx="33057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RFM Score</a:t>
              </a:r>
              <a:endParaRPr>
                <a:solidFill>
                  <a:srgbClr val="FFFFFF"/>
                </a:solidFill>
                <a:latin typeface="Roboto"/>
                <a:ea typeface="Roboto"/>
                <a:cs typeface="Roboto"/>
                <a:sym typeface="Roboto"/>
              </a:endParaRPr>
            </a:p>
          </p:txBody>
        </p:sp>
        <p:sp>
          <p:nvSpPr>
            <p:cNvPr id="258" name="Google Shape;258;g20dfbdb90ea_2_132"/>
            <p:cNvSpPr txBox="1"/>
            <p:nvPr/>
          </p:nvSpPr>
          <p:spPr>
            <a:xfrm>
              <a:off x="2779239" y="2057107"/>
              <a:ext cx="3743700" cy="2615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Roboto"/>
                <a:buChar char="●"/>
              </a:pPr>
              <a:r>
                <a:rPr lang="en-US" sz="1000">
                  <a:latin typeface="Roboto"/>
                  <a:ea typeface="Roboto"/>
                  <a:cs typeface="Roboto"/>
                  <a:sym typeface="Roboto"/>
                </a:rPr>
                <a:t>Sum the three values obtained by customer.</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US" sz="1000">
                  <a:latin typeface="Roboto"/>
                  <a:ea typeface="Roboto"/>
                  <a:cs typeface="Roboto"/>
                  <a:sym typeface="Roboto"/>
                </a:rPr>
                <a:t>This is the </a:t>
              </a:r>
              <a:r>
                <a:rPr b="1" lang="en-US" sz="1000">
                  <a:solidFill>
                    <a:srgbClr val="E43E30"/>
                  </a:solidFill>
                  <a:latin typeface="Roboto"/>
                  <a:ea typeface="Roboto"/>
                  <a:cs typeface="Roboto"/>
                  <a:sym typeface="Roboto"/>
                </a:rPr>
                <a:t>RFM Score</a:t>
              </a:r>
              <a:r>
                <a:rPr lang="en-US" sz="1000">
                  <a:latin typeface="Roboto"/>
                  <a:ea typeface="Roboto"/>
                  <a:cs typeface="Roboto"/>
                  <a:sym typeface="Roboto"/>
                </a:rPr>
                <a:t>:</a:t>
              </a:r>
              <a:endParaRPr sz="1000">
                <a:latin typeface="Roboto"/>
                <a:ea typeface="Roboto"/>
                <a:cs typeface="Roboto"/>
                <a:sym typeface="Roboto"/>
              </a:endParaRPr>
            </a:p>
            <a:p>
              <a:pPr indent="-285750" lvl="1" marL="914400" rtl="0" algn="l">
                <a:lnSpc>
                  <a:spcPct val="115000"/>
                </a:lnSpc>
                <a:spcBef>
                  <a:spcPts val="0"/>
                </a:spcBef>
                <a:spcAft>
                  <a:spcPts val="0"/>
                </a:spcAft>
                <a:buSzPts val="900"/>
                <a:buFont typeface="Roboto"/>
                <a:buChar char="○"/>
              </a:pPr>
              <a:r>
                <a:rPr b="1" lang="en-US" sz="900">
                  <a:latin typeface="Roboto"/>
                  <a:ea typeface="Roboto"/>
                  <a:cs typeface="Roboto"/>
                  <a:sym typeface="Roboto"/>
                </a:rPr>
                <a:t>Lower score</a:t>
              </a:r>
              <a:r>
                <a:rPr lang="en-US" sz="900">
                  <a:latin typeface="Roboto"/>
                  <a:ea typeface="Roboto"/>
                  <a:cs typeface="Roboto"/>
                  <a:sym typeface="Roboto"/>
                </a:rPr>
                <a:t> means a </a:t>
              </a:r>
              <a:r>
                <a:rPr b="1" lang="en-US" sz="900">
                  <a:solidFill>
                    <a:srgbClr val="E43E30"/>
                  </a:solidFill>
                  <a:latin typeface="Roboto"/>
                  <a:ea typeface="Roboto"/>
                  <a:cs typeface="Roboto"/>
                  <a:sym typeface="Roboto"/>
                </a:rPr>
                <a:t>valuable </a:t>
              </a:r>
              <a:r>
                <a:rPr b="1" lang="en-US" sz="900">
                  <a:latin typeface="Roboto"/>
                  <a:ea typeface="Roboto"/>
                  <a:cs typeface="Roboto"/>
                  <a:sym typeface="Roboto"/>
                </a:rPr>
                <a:t>customer = retain</a:t>
              </a:r>
              <a:r>
                <a:rPr lang="en-US" sz="900">
                  <a:latin typeface="Roboto"/>
                  <a:ea typeface="Roboto"/>
                  <a:cs typeface="Roboto"/>
                  <a:sym typeface="Roboto"/>
                </a:rPr>
                <a:t>.</a:t>
              </a:r>
              <a:endParaRPr sz="900">
                <a:latin typeface="Roboto"/>
                <a:ea typeface="Roboto"/>
                <a:cs typeface="Roboto"/>
                <a:sym typeface="Roboto"/>
              </a:endParaRPr>
            </a:p>
            <a:p>
              <a:pPr indent="-285750" lvl="1" marL="914400" rtl="0" algn="l">
                <a:lnSpc>
                  <a:spcPct val="115000"/>
                </a:lnSpc>
                <a:spcBef>
                  <a:spcPts val="0"/>
                </a:spcBef>
                <a:spcAft>
                  <a:spcPts val="0"/>
                </a:spcAft>
                <a:buSzPts val="900"/>
                <a:buFont typeface="Roboto"/>
                <a:buChar char="○"/>
              </a:pPr>
              <a:r>
                <a:rPr b="1" lang="en-US" sz="900">
                  <a:latin typeface="Roboto"/>
                  <a:ea typeface="Roboto"/>
                  <a:cs typeface="Roboto"/>
                  <a:sym typeface="Roboto"/>
                </a:rPr>
                <a:t>Higher score </a:t>
              </a:r>
              <a:r>
                <a:rPr lang="en-US" sz="900">
                  <a:latin typeface="Roboto"/>
                  <a:ea typeface="Roboto"/>
                  <a:cs typeface="Roboto"/>
                  <a:sym typeface="Roboto"/>
                </a:rPr>
                <a:t>means </a:t>
              </a:r>
              <a:r>
                <a:rPr b="1" lang="en-US" sz="900">
                  <a:solidFill>
                    <a:srgbClr val="E43E30"/>
                  </a:solidFill>
                  <a:latin typeface="Roboto"/>
                  <a:ea typeface="Roboto"/>
                  <a:cs typeface="Roboto"/>
                  <a:sym typeface="Roboto"/>
                </a:rPr>
                <a:t>low-value</a:t>
              </a:r>
              <a:r>
                <a:rPr b="1" lang="en-US" sz="900">
                  <a:latin typeface="Roboto"/>
                  <a:ea typeface="Roboto"/>
                  <a:cs typeface="Roboto"/>
                  <a:sym typeface="Roboto"/>
                </a:rPr>
                <a:t> customers = opportunity.</a:t>
              </a:r>
              <a:endParaRPr b="1" sz="900">
                <a:latin typeface="Roboto"/>
                <a:ea typeface="Roboto"/>
                <a:cs typeface="Roboto"/>
                <a:sym typeface="Roboto"/>
              </a:endParaRPr>
            </a:p>
          </p:txBody>
        </p:sp>
      </p:grpSp>
      <p:sp>
        <p:nvSpPr>
          <p:cNvPr id="259" name="Google Shape;259;g20dfbdb90ea_2_132"/>
          <p:cNvSpPr/>
          <p:nvPr/>
        </p:nvSpPr>
        <p:spPr>
          <a:xfrm>
            <a:off x="1121446" y="271824"/>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0" name="Google Shape;260;g20dfbdb90ea_2_132"/>
          <p:cNvSpPr txBox="1"/>
          <p:nvPr/>
        </p:nvSpPr>
        <p:spPr>
          <a:xfrm>
            <a:off x="1398900" y="2499025"/>
            <a:ext cx="2745300" cy="309300"/>
          </a:xfrm>
          <a:prstGeom prst="rect">
            <a:avLst/>
          </a:prstGeom>
          <a:solidFill>
            <a:srgbClr val="D83729"/>
          </a:solidFill>
          <a:ln cap="flat" cmpd="sng" w="9525">
            <a:solidFill>
              <a:srgbClr val="D8372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ahoma"/>
                <a:ea typeface="Tahoma"/>
                <a:cs typeface="Tahoma"/>
                <a:sym typeface="Tahoma"/>
              </a:rPr>
              <a:t>RFM </a:t>
            </a:r>
            <a:r>
              <a:rPr lang="en-US">
                <a:solidFill>
                  <a:schemeClr val="dk1"/>
                </a:solidFill>
                <a:latin typeface="Tahoma"/>
                <a:ea typeface="Tahoma"/>
                <a:cs typeface="Tahoma"/>
                <a:sym typeface="Tahoma"/>
              </a:rPr>
              <a:t>CLUSTERS</a:t>
            </a:r>
            <a:endParaRPr>
              <a:solidFill>
                <a:schemeClr val="dk1"/>
              </a:solidFill>
              <a:latin typeface="Tahoma"/>
              <a:ea typeface="Tahoma"/>
              <a:cs typeface="Tahoma"/>
              <a:sym typeface="Tahoma"/>
            </a:endParaRPr>
          </a:p>
        </p:txBody>
      </p:sp>
      <p:pic>
        <p:nvPicPr>
          <p:cNvPr id="261" name="Google Shape;261;g20dfbdb90ea_2_132"/>
          <p:cNvPicPr preferRelativeResize="0"/>
          <p:nvPr/>
        </p:nvPicPr>
        <p:blipFill>
          <a:blip r:embed="rId5">
            <a:alphaModFix/>
          </a:blip>
          <a:stretch>
            <a:fillRect/>
          </a:stretch>
        </p:blipFill>
        <p:spPr>
          <a:xfrm>
            <a:off x="8320450" y="2490372"/>
            <a:ext cx="800100" cy="1429808"/>
          </a:xfrm>
          <a:prstGeom prst="rect">
            <a:avLst/>
          </a:prstGeom>
          <a:noFill/>
          <a:ln cap="flat" cmpd="sng" w="9525">
            <a:solidFill>
              <a:srgbClr val="D83729"/>
            </a:solidFill>
            <a:prstDash val="solid"/>
            <a:round/>
            <a:headEnd len="sm" w="sm" type="none"/>
            <a:tailEnd len="sm" w="sm" type="none"/>
          </a:ln>
        </p:spPr>
      </p:pic>
      <p:pic>
        <p:nvPicPr>
          <p:cNvPr id="262" name="Google Shape;262;g20dfbdb90ea_2_132"/>
          <p:cNvPicPr preferRelativeResize="0"/>
          <p:nvPr/>
        </p:nvPicPr>
        <p:blipFill>
          <a:blip r:embed="rId6">
            <a:alphaModFix/>
          </a:blip>
          <a:stretch>
            <a:fillRect/>
          </a:stretch>
        </p:blipFill>
        <p:spPr>
          <a:xfrm>
            <a:off x="1398900" y="2814863"/>
            <a:ext cx="3309396" cy="2048675"/>
          </a:xfrm>
          <a:prstGeom prst="rect">
            <a:avLst/>
          </a:prstGeom>
          <a:noFill/>
          <a:ln cap="flat" cmpd="sng" w="9525">
            <a:solidFill>
              <a:srgbClr val="D83729"/>
            </a:solidFill>
            <a:prstDash val="solid"/>
            <a:round/>
            <a:headEnd len="sm" w="sm" type="none"/>
            <a:tailEnd len="sm" w="sm" type="none"/>
          </a:ln>
        </p:spPr>
      </p:pic>
      <p:pic>
        <p:nvPicPr>
          <p:cNvPr id="263" name="Google Shape;263;g20dfbdb90ea_2_132"/>
          <p:cNvPicPr preferRelativeResize="0"/>
          <p:nvPr/>
        </p:nvPicPr>
        <p:blipFill rotWithShape="1">
          <a:blip r:embed="rId7">
            <a:alphaModFix/>
          </a:blip>
          <a:srcRect b="0" l="3400" r="0" t="0"/>
          <a:stretch/>
        </p:blipFill>
        <p:spPr>
          <a:xfrm>
            <a:off x="5215075" y="2490375"/>
            <a:ext cx="2745300" cy="2545250"/>
          </a:xfrm>
          <a:prstGeom prst="rect">
            <a:avLst/>
          </a:prstGeom>
          <a:noFill/>
          <a:ln cap="flat" cmpd="sng" w="9525">
            <a:solidFill>
              <a:srgbClr val="D83729"/>
            </a:solidFill>
            <a:prstDash val="solid"/>
            <a:round/>
            <a:headEnd len="sm" w="sm" type="none"/>
            <a:tailEnd len="sm" w="sm" type="none"/>
          </a:ln>
        </p:spPr>
      </p:pic>
      <p:sp>
        <p:nvSpPr>
          <p:cNvPr id="264" name="Google Shape;264;g20dfbdb90ea_2_132"/>
          <p:cNvSpPr/>
          <p:nvPr/>
        </p:nvSpPr>
        <p:spPr>
          <a:xfrm>
            <a:off x="7646750" y="2490375"/>
            <a:ext cx="313500" cy="72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8" name="Shape 268"/>
        <p:cNvGrpSpPr/>
        <p:nvPr/>
      </p:nvGrpSpPr>
      <p:grpSpPr>
        <a:xfrm>
          <a:off x="0" y="0"/>
          <a:ext cx="0" cy="0"/>
          <a:chOff x="0" y="0"/>
          <a:chExt cx="0" cy="0"/>
        </a:xfrm>
      </p:grpSpPr>
      <p:pic>
        <p:nvPicPr>
          <p:cNvPr id="269" name="Google Shape;269;g20dfbdb90ea_4_5"/>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270" name="Google Shape;270;g20dfbdb90ea_4_5"/>
          <p:cNvSpPr txBox="1"/>
          <p:nvPr/>
        </p:nvSpPr>
        <p:spPr>
          <a:xfrm>
            <a:off x="621447" y="4822587"/>
            <a:ext cx="800100" cy="107700"/>
          </a:xfrm>
          <a:prstGeom prst="rect">
            <a:avLst/>
          </a:prstGeom>
          <a:noFill/>
          <a:ln>
            <a:noFill/>
          </a:ln>
        </p:spPr>
        <p:txBody>
          <a:bodyPr anchorCtr="0" anchor="t" bIns="0" lIns="0" spcFirstLastPara="1" rIns="0" wrap="square" tIns="0">
            <a:spAutoFit/>
          </a:bodyPr>
          <a:lstStyle/>
          <a:p>
            <a:pPr indent="0" lvl="0" marL="0" marR="0" rtl="0" algn="l">
              <a:lnSpc>
                <a:spcPct val="118571"/>
              </a:lnSpc>
              <a:spcBef>
                <a:spcPts val="0"/>
              </a:spcBef>
              <a:spcAft>
                <a:spcPts val="0"/>
              </a:spcAft>
              <a:buNone/>
            </a:pPr>
            <a:r>
              <a:rPr lang="en-US" sz="700">
                <a:solidFill>
                  <a:srgbClr val="999999"/>
                </a:solidFill>
                <a:latin typeface="Tahoma"/>
                <a:ea typeface="Tahoma"/>
                <a:cs typeface="Tahoma"/>
                <a:sym typeface="Tahoma"/>
              </a:rPr>
              <a:t>Conﬁdential content</a:t>
            </a:r>
            <a:endParaRPr sz="700">
              <a:latin typeface="Tahoma"/>
              <a:ea typeface="Tahoma"/>
              <a:cs typeface="Tahoma"/>
              <a:sym typeface="Tahoma"/>
            </a:endParaRPr>
          </a:p>
        </p:txBody>
      </p:sp>
      <p:pic>
        <p:nvPicPr>
          <p:cNvPr id="271" name="Google Shape;271;g20dfbdb90ea_4_5"/>
          <p:cNvPicPr preferRelativeResize="0"/>
          <p:nvPr/>
        </p:nvPicPr>
        <p:blipFill rotWithShape="1">
          <a:blip r:embed="rId4">
            <a:alphaModFix/>
          </a:blip>
          <a:srcRect b="0" l="0" r="0" t="0"/>
          <a:stretch/>
        </p:blipFill>
        <p:spPr>
          <a:xfrm>
            <a:off x="568650" y="4478475"/>
            <a:ext cx="1871478" cy="557157"/>
          </a:xfrm>
          <a:prstGeom prst="rect">
            <a:avLst/>
          </a:prstGeom>
          <a:noFill/>
          <a:ln>
            <a:noFill/>
          </a:ln>
        </p:spPr>
      </p:pic>
      <p:sp>
        <p:nvSpPr>
          <p:cNvPr id="272" name="Google Shape;272;g20dfbdb90ea_4_5"/>
          <p:cNvSpPr txBox="1"/>
          <p:nvPr/>
        </p:nvSpPr>
        <p:spPr>
          <a:xfrm>
            <a:off x="146750" y="271850"/>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600">
                <a:solidFill>
                  <a:srgbClr val="E43E30"/>
                </a:solidFill>
                <a:latin typeface="Tahoma"/>
                <a:ea typeface="Tahoma"/>
                <a:cs typeface="Tahoma"/>
                <a:sym typeface="Tahoma"/>
              </a:rPr>
              <a:t>K-MEAN</a:t>
            </a:r>
            <a:endParaRPr sz="1600">
              <a:solidFill>
                <a:srgbClr val="E43E30"/>
              </a:solidFill>
              <a:latin typeface="Tahoma"/>
              <a:ea typeface="Tahoma"/>
              <a:cs typeface="Tahoma"/>
              <a:sym typeface="Tahoma"/>
            </a:endParaRPr>
          </a:p>
          <a:p>
            <a:pPr indent="0" lvl="0" marL="0" rtl="0" algn="l">
              <a:spcBef>
                <a:spcPts val="0"/>
              </a:spcBef>
              <a:spcAft>
                <a:spcPts val="0"/>
              </a:spcAft>
              <a:buClr>
                <a:schemeClr val="dk1"/>
              </a:buClr>
              <a:buSzPts val="1100"/>
              <a:buFont typeface="Arial"/>
              <a:buNone/>
            </a:pPr>
            <a:r>
              <a:rPr lang="en-US" sz="1600">
                <a:solidFill>
                  <a:schemeClr val="dk1"/>
                </a:solidFill>
                <a:latin typeface="Tahoma"/>
                <a:ea typeface="Tahoma"/>
                <a:cs typeface="Tahoma"/>
                <a:sym typeface="Tahoma"/>
              </a:rPr>
              <a:t>MODEL</a:t>
            </a:r>
            <a:endParaRPr sz="1600">
              <a:solidFill>
                <a:srgbClr val="E43E30"/>
              </a:solidFill>
              <a:latin typeface="Tahoma"/>
              <a:ea typeface="Tahoma"/>
              <a:cs typeface="Tahoma"/>
              <a:sym typeface="Tahoma"/>
            </a:endParaRPr>
          </a:p>
        </p:txBody>
      </p:sp>
      <p:sp>
        <p:nvSpPr>
          <p:cNvPr id="273" name="Google Shape;273;g20dfbdb90ea_4_5"/>
          <p:cNvSpPr/>
          <p:nvPr/>
        </p:nvSpPr>
        <p:spPr>
          <a:xfrm>
            <a:off x="5895993" y="1416242"/>
            <a:ext cx="19" cy="0"/>
          </a:xfrm>
          <a:custGeom>
            <a:rect b="b" l="l" r="r" t="t"/>
            <a:pathLst>
              <a:path extrusionOk="0" h="0"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g20dfbdb90ea_4_5"/>
          <p:cNvGrpSpPr/>
          <p:nvPr/>
        </p:nvGrpSpPr>
        <p:grpSpPr>
          <a:xfrm>
            <a:off x="6615075" y="271719"/>
            <a:ext cx="2340979" cy="2109324"/>
            <a:chOff x="5632300" y="1189775"/>
            <a:chExt cx="3306000" cy="3483032"/>
          </a:xfrm>
        </p:grpSpPr>
        <p:sp>
          <p:nvSpPr>
            <p:cNvPr id="275" name="Google Shape;275;g20dfbdb90ea_4_5"/>
            <p:cNvSpPr/>
            <p:nvPr/>
          </p:nvSpPr>
          <p:spPr>
            <a:xfrm>
              <a:off x="5632317" y="1189775"/>
              <a:ext cx="33057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Clustering Plot</a:t>
              </a:r>
              <a:endParaRPr>
                <a:solidFill>
                  <a:srgbClr val="FFFFFF"/>
                </a:solidFill>
                <a:latin typeface="Roboto"/>
                <a:ea typeface="Roboto"/>
                <a:cs typeface="Roboto"/>
                <a:sym typeface="Roboto"/>
              </a:endParaRPr>
            </a:p>
          </p:txBody>
        </p:sp>
        <p:sp>
          <p:nvSpPr>
            <p:cNvPr id="276" name="Google Shape;276;g20dfbdb90ea_4_5"/>
            <p:cNvSpPr txBox="1"/>
            <p:nvPr/>
          </p:nvSpPr>
          <p:spPr>
            <a:xfrm>
              <a:off x="5632300" y="2057107"/>
              <a:ext cx="3306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latin typeface="Roboto"/>
                  <a:ea typeface="Roboto"/>
                  <a:cs typeface="Roboto"/>
                  <a:sym typeface="Roboto"/>
                </a:rPr>
                <a:t>When clustering, the final conclusion was:</a:t>
              </a:r>
              <a:endParaRPr sz="1000">
                <a:latin typeface="Roboto"/>
                <a:ea typeface="Roboto"/>
                <a:cs typeface="Roboto"/>
                <a:sym typeface="Roboto"/>
              </a:endParaRPr>
            </a:p>
            <a:p>
              <a:pPr indent="-285750" lvl="0" marL="457200" rtl="0" algn="l">
                <a:lnSpc>
                  <a:spcPct val="115000"/>
                </a:lnSpc>
                <a:spcBef>
                  <a:spcPts val="0"/>
                </a:spcBef>
                <a:spcAft>
                  <a:spcPts val="0"/>
                </a:spcAft>
                <a:buSzPts val="900"/>
                <a:buFont typeface="Roboto"/>
                <a:buChar char="●"/>
              </a:pPr>
              <a:r>
                <a:rPr lang="en-US" sz="900">
                  <a:latin typeface="Roboto"/>
                  <a:ea typeface="Roboto"/>
                  <a:cs typeface="Roboto"/>
                  <a:sym typeface="Roboto"/>
                </a:rPr>
                <a:t>For a </a:t>
              </a:r>
              <a:r>
                <a:rPr b="1" lang="en-US" sz="900">
                  <a:latin typeface="Roboto"/>
                  <a:ea typeface="Roboto"/>
                  <a:cs typeface="Roboto"/>
                  <a:sym typeface="Roboto"/>
                </a:rPr>
                <a:t>first marketing plan</a:t>
              </a:r>
              <a:r>
                <a:rPr lang="en-US" sz="900">
                  <a:latin typeface="Roboto"/>
                  <a:ea typeface="Roboto"/>
                  <a:cs typeface="Roboto"/>
                  <a:sym typeface="Roboto"/>
                </a:rPr>
                <a:t>, </a:t>
              </a:r>
              <a:r>
                <a:rPr b="1" lang="en-US" sz="900">
                  <a:solidFill>
                    <a:srgbClr val="D83729"/>
                  </a:solidFill>
                  <a:latin typeface="Roboto"/>
                  <a:ea typeface="Roboto"/>
                  <a:cs typeface="Roboto"/>
                  <a:sym typeface="Roboto"/>
                </a:rPr>
                <a:t>K=2</a:t>
              </a:r>
              <a:r>
                <a:rPr lang="en-US" sz="900">
                  <a:latin typeface="Roboto"/>
                  <a:ea typeface="Roboto"/>
                  <a:cs typeface="Roboto"/>
                  <a:sym typeface="Roboto"/>
                </a:rPr>
                <a:t> is enough.</a:t>
              </a:r>
              <a:endParaRPr sz="900">
                <a:latin typeface="Roboto"/>
                <a:ea typeface="Roboto"/>
                <a:cs typeface="Roboto"/>
                <a:sym typeface="Roboto"/>
              </a:endParaRPr>
            </a:p>
            <a:p>
              <a:pPr indent="-285750" lvl="0" marL="457200" rtl="0" algn="l">
                <a:lnSpc>
                  <a:spcPct val="115000"/>
                </a:lnSpc>
                <a:spcBef>
                  <a:spcPts val="0"/>
                </a:spcBef>
                <a:spcAft>
                  <a:spcPts val="0"/>
                </a:spcAft>
                <a:buSzPts val="900"/>
                <a:buFont typeface="Roboto"/>
                <a:buChar char="●"/>
              </a:pPr>
              <a:r>
                <a:rPr b="1" lang="en-US" sz="900">
                  <a:solidFill>
                    <a:srgbClr val="D83729"/>
                  </a:solidFill>
                  <a:latin typeface="Roboto"/>
                  <a:ea typeface="Roboto"/>
                  <a:cs typeface="Roboto"/>
                  <a:sym typeface="Roboto"/>
                </a:rPr>
                <a:t>K=3</a:t>
              </a:r>
              <a:r>
                <a:rPr lang="en-US" sz="900">
                  <a:latin typeface="Roboto"/>
                  <a:ea typeface="Roboto"/>
                  <a:cs typeface="Roboto"/>
                  <a:sym typeface="Roboto"/>
                </a:rPr>
                <a:t> should be used for a </a:t>
              </a:r>
              <a:r>
                <a:rPr b="1" lang="en-US" sz="900">
                  <a:latin typeface="Roboto"/>
                  <a:ea typeface="Roboto"/>
                  <a:cs typeface="Roboto"/>
                  <a:sym typeface="Roboto"/>
                </a:rPr>
                <a:t>second step</a:t>
              </a:r>
              <a:r>
                <a:rPr lang="en-US" sz="900">
                  <a:latin typeface="Roboto"/>
                  <a:ea typeface="Roboto"/>
                  <a:cs typeface="Roboto"/>
                  <a:sym typeface="Roboto"/>
                </a:rPr>
                <a:t>.</a:t>
              </a:r>
              <a:endParaRPr sz="900">
                <a:latin typeface="Roboto"/>
                <a:ea typeface="Roboto"/>
                <a:cs typeface="Roboto"/>
                <a:sym typeface="Roboto"/>
              </a:endParaRPr>
            </a:p>
            <a:p>
              <a:pPr indent="-285750" lvl="0" marL="457200" rtl="0" algn="l">
                <a:lnSpc>
                  <a:spcPct val="115000"/>
                </a:lnSpc>
                <a:spcBef>
                  <a:spcPts val="0"/>
                </a:spcBef>
                <a:spcAft>
                  <a:spcPts val="0"/>
                </a:spcAft>
                <a:buSzPts val="900"/>
                <a:buFont typeface="Roboto"/>
                <a:buChar char="●"/>
              </a:pPr>
              <a:r>
                <a:rPr b="1" lang="en-US" sz="900">
                  <a:solidFill>
                    <a:srgbClr val="D83729"/>
                  </a:solidFill>
                  <a:latin typeface="Roboto"/>
                  <a:ea typeface="Roboto"/>
                  <a:cs typeface="Roboto"/>
                  <a:sym typeface="Roboto"/>
                </a:rPr>
                <a:t>RFM clustering</a:t>
              </a:r>
              <a:r>
                <a:rPr lang="en-US" sz="900">
                  <a:latin typeface="Roboto"/>
                  <a:ea typeface="Roboto"/>
                  <a:cs typeface="Roboto"/>
                  <a:sym typeface="Roboto"/>
                </a:rPr>
                <a:t> is recommended </a:t>
              </a:r>
              <a:r>
                <a:rPr b="1" lang="en-US" sz="900">
                  <a:latin typeface="Roboto"/>
                  <a:ea typeface="Roboto"/>
                  <a:cs typeface="Roboto"/>
                  <a:sym typeface="Roboto"/>
                </a:rPr>
                <a:t>for more detailed plans</a:t>
              </a:r>
              <a:r>
                <a:rPr lang="en-US" sz="900">
                  <a:latin typeface="Roboto"/>
                  <a:ea typeface="Roboto"/>
                  <a:cs typeface="Roboto"/>
                  <a:sym typeface="Roboto"/>
                </a:rPr>
                <a:t>.</a:t>
              </a:r>
              <a:endParaRPr sz="900">
                <a:latin typeface="Roboto"/>
                <a:ea typeface="Roboto"/>
                <a:cs typeface="Roboto"/>
                <a:sym typeface="Roboto"/>
              </a:endParaRPr>
            </a:p>
          </p:txBody>
        </p:sp>
      </p:grpSp>
      <p:grpSp>
        <p:nvGrpSpPr>
          <p:cNvPr id="277" name="Google Shape;277;g20dfbdb90ea_4_5"/>
          <p:cNvGrpSpPr/>
          <p:nvPr/>
        </p:nvGrpSpPr>
        <p:grpSpPr>
          <a:xfrm>
            <a:off x="1421550" y="271851"/>
            <a:ext cx="2340955" cy="2109192"/>
            <a:chOff x="0" y="1189989"/>
            <a:chExt cx="3546901" cy="3482814"/>
          </a:xfrm>
        </p:grpSpPr>
        <p:sp>
          <p:nvSpPr>
            <p:cNvPr id="278" name="Google Shape;278;g20dfbdb90ea_4_5"/>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Roboto"/>
                  <a:ea typeface="Roboto"/>
                  <a:cs typeface="Roboto"/>
                  <a:sym typeface="Roboto"/>
                </a:rPr>
                <a:t>Define variables</a:t>
              </a:r>
              <a:endParaRPr>
                <a:solidFill>
                  <a:srgbClr val="FFFFFF"/>
                </a:solidFill>
                <a:latin typeface="Roboto"/>
                <a:ea typeface="Roboto"/>
                <a:cs typeface="Roboto"/>
                <a:sym typeface="Roboto"/>
              </a:endParaRPr>
            </a:p>
          </p:txBody>
        </p:sp>
        <p:sp>
          <p:nvSpPr>
            <p:cNvPr id="279" name="Google Shape;279;g20dfbdb90ea_4_5"/>
            <p:cNvSpPr txBox="1"/>
            <p:nvPr/>
          </p:nvSpPr>
          <p:spPr>
            <a:xfrm>
              <a:off x="1" y="2057103"/>
              <a:ext cx="3546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chemeClr val="dk1"/>
                  </a:solidFill>
                  <a:latin typeface="Roboto"/>
                  <a:ea typeface="Roboto"/>
                  <a:cs typeface="Roboto"/>
                  <a:sym typeface="Roboto"/>
                </a:rPr>
                <a:t>For this model some comparisons were done:</a:t>
              </a:r>
              <a:endParaRPr sz="10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b="1" lang="en-US" sz="900">
                  <a:solidFill>
                    <a:schemeClr val="dk1"/>
                  </a:solidFill>
                  <a:latin typeface="Roboto"/>
                  <a:ea typeface="Roboto"/>
                  <a:cs typeface="Roboto"/>
                  <a:sym typeface="Roboto"/>
                </a:rPr>
                <a:t>RFM:</a:t>
              </a:r>
              <a:r>
                <a:rPr lang="en-US" sz="900">
                  <a:solidFill>
                    <a:schemeClr val="dk1"/>
                  </a:solidFill>
                  <a:latin typeface="Roboto"/>
                  <a:ea typeface="Roboto"/>
                  <a:cs typeface="Roboto"/>
                  <a:sym typeface="Roboto"/>
                </a:rPr>
                <a:t> using same variables as before, but RFM cluster provided a better result.</a:t>
              </a:r>
              <a:endParaRPr sz="900">
                <a:solidFill>
                  <a:schemeClr val="dk1"/>
                </a:solidFill>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Font typeface="Roboto"/>
                <a:buChar char="●"/>
              </a:pPr>
              <a:r>
                <a:rPr b="1" lang="en-US" sz="900">
                  <a:solidFill>
                    <a:schemeClr val="dk1"/>
                  </a:solidFill>
                  <a:latin typeface="Roboto"/>
                  <a:ea typeface="Roboto"/>
                  <a:cs typeface="Roboto"/>
                  <a:sym typeface="Roboto"/>
                </a:rPr>
                <a:t>RFM+Variables</a:t>
              </a:r>
              <a:r>
                <a:rPr lang="en-US" sz="900">
                  <a:solidFill>
                    <a:schemeClr val="dk1"/>
                  </a:solidFill>
                  <a:latin typeface="Roboto"/>
                  <a:ea typeface="Roboto"/>
                  <a:cs typeface="Roboto"/>
                  <a:sym typeface="Roboto"/>
                </a:rPr>
                <a:t>: add avg_units, #_countries.</a:t>
              </a:r>
              <a:endParaRPr sz="900">
                <a:latin typeface="Roboto"/>
                <a:ea typeface="Roboto"/>
                <a:cs typeface="Roboto"/>
                <a:sym typeface="Roboto"/>
              </a:endParaRPr>
            </a:p>
          </p:txBody>
        </p:sp>
      </p:grpSp>
      <p:grpSp>
        <p:nvGrpSpPr>
          <p:cNvPr id="280" name="Google Shape;280;g20dfbdb90ea_4_5"/>
          <p:cNvGrpSpPr/>
          <p:nvPr/>
        </p:nvGrpSpPr>
        <p:grpSpPr>
          <a:xfrm>
            <a:off x="3895150" y="271719"/>
            <a:ext cx="2495415" cy="2109324"/>
            <a:chOff x="2833574" y="1189775"/>
            <a:chExt cx="3524100" cy="3483032"/>
          </a:xfrm>
        </p:grpSpPr>
        <p:sp>
          <p:nvSpPr>
            <p:cNvPr id="281" name="Google Shape;281;g20dfbdb90ea_4_5"/>
            <p:cNvSpPr/>
            <p:nvPr/>
          </p:nvSpPr>
          <p:spPr>
            <a:xfrm>
              <a:off x="3051816" y="1189775"/>
              <a:ext cx="33057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K Definition</a:t>
              </a:r>
              <a:endParaRPr>
                <a:solidFill>
                  <a:srgbClr val="FFFFFF"/>
                </a:solidFill>
                <a:latin typeface="Roboto"/>
                <a:ea typeface="Roboto"/>
                <a:cs typeface="Roboto"/>
                <a:sym typeface="Roboto"/>
              </a:endParaRPr>
            </a:p>
          </p:txBody>
        </p:sp>
        <p:sp>
          <p:nvSpPr>
            <p:cNvPr id="282" name="Google Shape;282;g20dfbdb90ea_4_5"/>
            <p:cNvSpPr txBox="1"/>
            <p:nvPr/>
          </p:nvSpPr>
          <p:spPr>
            <a:xfrm>
              <a:off x="2833574" y="2057107"/>
              <a:ext cx="3524100" cy="2615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Roboto"/>
                <a:buChar char="●"/>
              </a:pPr>
              <a:r>
                <a:rPr lang="en-US" sz="1000">
                  <a:latin typeface="Roboto"/>
                  <a:ea typeface="Roboto"/>
                  <a:cs typeface="Roboto"/>
                  <a:sym typeface="Roboto"/>
                </a:rPr>
                <a:t>To define number of clusters (k) an </a:t>
              </a:r>
              <a:r>
                <a:rPr b="1" lang="en-US" sz="1000">
                  <a:latin typeface="Roboto"/>
                  <a:ea typeface="Roboto"/>
                  <a:cs typeface="Roboto"/>
                  <a:sym typeface="Roboto"/>
                </a:rPr>
                <a:t>elbow </a:t>
              </a:r>
              <a:r>
                <a:rPr lang="en-US" sz="1000">
                  <a:latin typeface="Roboto"/>
                  <a:ea typeface="Roboto"/>
                  <a:cs typeface="Roboto"/>
                  <a:sym typeface="Roboto"/>
                </a:rPr>
                <a:t>and </a:t>
              </a:r>
              <a:r>
                <a:rPr b="1" lang="en-US" sz="1000">
                  <a:latin typeface="Roboto"/>
                  <a:ea typeface="Roboto"/>
                  <a:cs typeface="Roboto"/>
                  <a:sym typeface="Roboto"/>
                </a:rPr>
                <a:t>silhouette method</a:t>
              </a:r>
              <a:r>
                <a:rPr lang="en-US" sz="1000">
                  <a:latin typeface="Roboto"/>
                  <a:ea typeface="Roboto"/>
                  <a:cs typeface="Roboto"/>
                  <a:sym typeface="Roboto"/>
                </a:rPr>
                <a:t> were done.</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b="1" lang="en-US" sz="1000">
                  <a:latin typeface="Roboto"/>
                  <a:ea typeface="Roboto"/>
                  <a:cs typeface="Roboto"/>
                  <a:sym typeface="Roboto"/>
                </a:rPr>
                <a:t>cheapest_unit </a:t>
              </a:r>
              <a:r>
                <a:rPr lang="en-US" sz="1000">
                  <a:latin typeface="Roboto"/>
                  <a:ea typeface="Roboto"/>
                  <a:cs typeface="Roboto"/>
                  <a:sym typeface="Roboto"/>
                </a:rPr>
                <a:t>and </a:t>
              </a:r>
              <a:r>
                <a:rPr b="1" lang="en-US" sz="1000">
                  <a:latin typeface="Roboto"/>
                  <a:ea typeface="Roboto"/>
                  <a:cs typeface="Roboto"/>
                  <a:sym typeface="Roboto"/>
                </a:rPr>
                <a:t>most_exp_unit</a:t>
              </a:r>
              <a:r>
                <a:rPr lang="en-US" sz="1000">
                  <a:latin typeface="Roboto"/>
                  <a:ea typeface="Roboto"/>
                  <a:cs typeface="Roboto"/>
                  <a:sym typeface="Roboto"/>
                </a:rPr>
                <a:t> were excluded because of low silhouette score.</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b="1" lang="en-US" sz="1000">
                  <a:solidFill>
                    <a:srgbClr val="D83729"/>
                  </a:solidFill>
                  <a:latin typeface="Roboto"/>
                  <a:ea typeface="Roboto"/>
                  <a:cs typeface="Roboto"/>
                  <a:sym typeface="Roboto"/>
                </a:rPr>
                <a:t>Optimal K were 2 and 3</a:t>
              </a:r>
              <a:r>
                <a:rPr lang="en-US" sz="1000">
                  <a:latin typeface="Roboto"/>
                  <a:ea typeface="Roboto"/>
                  <a:cs typeface="Roboto"/>
                  <a:sym typeface="Roboto"/>
                </a:rPr>
                <a:t> (same score).</a:t>
              </a:r>
              <a:endParaRPr b="1" sz="1000">
                <a:latin typeface="Roboto"/>
                <a:ea typeface="Roboto"/>
                <a:cs typeface="Roboto"/>
                <a:sym typeface="Roboto"/>
              </a:endParaRPr>
            </a:p>
          </p:txBody>
        </p:sp>
      </p:grpSp>
      <p:sp>
        <p:nvSpPr>
          <p:cNvPr id="283" name="Google Shape;283;g20dfbdb90ea_4_5"/>
          <p:cNvSpPr/>
          <p:nvPr/>
        </p:nvSpPr>
        <p:spPr>
          <a:xfrm>
            <a:off x="1121446" y="271824"/>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4" name="Google Shape;284;g20dfbdb90ea_4_5"/>
          <p:cNvSpPr txBox="1"/>
          <p:nvPr/>
        </p:nvSpPr>
        <p:spPr>
          <a:xfrm>
            <a:off x="1869750" y="2501075"/>
            <a:ext cx="1101000" cy="326400"/>
          </a:xfrm>
          <a:prstGeom prst="rect">
            <a:avLst/>
          </a:prstGeom>
          <a:solidFill>
            <a:srgbClr val="D8372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lt1"/>
                </a:solidFill>
                <a:latin typeface="Tahoma"/>
                <a:ea typeface="Tahoma"/>
                <a:cs typeface="Tahoma"/>
                <a:sym typeface="Tahoma"/>
              </a:rPr>
              <a:t>K=2</a:t>
            </a:r>
            <a:r>
              <a:rPr lang="en-US" sz="1100">
                <a:solidFill>
                  <a:srgbClr val="E43E30"/>
                </a:solidFill>
                <a:latin typeface="Tahoma"/>
                <a:ea typeface="Tahoma"/>
                <a:cs typeface="Tahoma"/>
                <a:sym typeface="Tahoma"/>
              </a:rPr>
              <a:t> </a:t>
            </a:r>
            <a:r>
              <a:rPr lang="en-US" sz="1100">
                <a:solidFill>
                  <a:schemeClr val="dk1"/>
                </a:solidFill>
                <a:latin typeface="Tahoma"/>
                <a:ea typeface="Tahoma"/>
                <a:cs typeface="Tahoma"/>
                <a:sym typeface="Tahoma"/>
              </a:rPr>
              <a:t>CLUSTER</a:t>
            </a:r>
            <a:endParaRPr sz="1100">
              <a:solidFill>
                <a:schemeClr val="dk1"/>
              </a:solidFill>
              <a:latin typeface="Tahoma"/>
              <a:ea typeface="Tahoma"/>
              <a:cs typeface="Tahoma"/>
              <a:sym typeface="Tahoma"/>
            </a:endParaRPr>
          </a:p>
        </p:txBody>
      </p:sp>
      <p:pic>
        <p:nvPicPr>
          <p:cNvPr id="285" name="Google Shape;285;g20dfbdb90ea_4_5"/>
          <p:cNvPicPr preferRelativeResize="0"/>
          <p:nvPr/>
        </p:nvPicPr>
        <p:blipFill rotWithShape="1">
          <a:blip r:embed="rId5">
            <a:alphaModFix/>
          </a:blip>
          <a:srcRect b="0" l="2799" r="0" t="0"/>
          <a:stretch/>
        </p:blipFill>
        <p:spPr>
          <a:xfrm>
            <a:off x="1871223" y="2805875"/>
            <a:ext cx="2218198" cy="1672600"/>
          </a:xfrm>
          <a:prstGeom prst="rect">
            <a:avLst/>
          </a:prstGeom>
          <a:noFill/>
          <a:ln cap="flat" cmpd="sng" w="9525">
            <a:solidFill>
              <a:srgbClr val="D83729"/>
            </a:solidFill>
            <a:prstDash val="solid"/>
            <a:round/>
            <a:headEnd len="sm" w="sm" type="none"/>
            <a:tailEnd len="sm" w="sm" type="none"/>
          </a:ln>
        </p:spPr>
      </p:pic>
      <p:pic>
        <p:nvPicPr>
          <p:cNvPr id="286" name="Google Shape;286;g20dfbdb90ea_4_5"/>
          <p:cNvPicPr preferRelativeResize="0"/>
          <p:nvPr/>
        </p:nvPicPr>
        <p:blipFill>
          <a:blip r:embed="rId6">
            <a:alphaModFix/>
          </a:blip>
          <a:stretch>
            <a:fillRect/>
          </a:stretch>
        </p:blipFill>
        <p:spPr>
          <a:xfrm>
            <a:off x="3468849" y="2536664"/>
            <a:ext cx="620575" cy="214613"/>
          </a:xfrm>
          <a:prstGeom prst="rect">
            <a:avLst/>
          </a:prstGeom>
          <a:noFill/>
          <a:ln cap="flat" cmpd="sng" w="9525">
            <a:solidFill>
              <a:srgbClr val="D83729"/>
            </a:solidFill>
            <a:prstDash val="solid"/>
            <a:round/>
            <a:headEnd len="sm" w="sm" type="none"/>
            <a:tailEnd len="sm" w="sm" type="none"/>
          </a:ln>
        </p:spPr>
      </p:pic>
      <p:sp>
        <p:nvSpPr>
          <p:cNvPr id="287" name="Google Shape;287;g20dfbdb90ea_4_5"/>
          <p:cNvSpPr txBox="1"/>
          <p:nvPr/>
        </p:nvSpPr>
        <p:spPr>
          <a:xfrm>
            <a:off x="5768550" y="2501075"/>
            <a:ext cx="1101000" cy="326400"/>
          </a:xfrm>
          <a:prstGeom prst="rect">
            <a:avLst/>
          </a:prstGeom>
          <a:solidFill>
            <a:srgbClr val="D8372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lt1"/>
                </a:solidFill>
                <a:latin typeface="Tahoma"/>
                <a:ea typeface="Tahoma"/>
                <a:cs typeface="Tahoma"/>
                <a:sym typeface="Tahoma"/>
              </a:rPr>
              <a:t>K=3</a:t>
            </a:r>
            <a:r>
              <a:rPr lang="en-US" sz="1100">
                <a:solidFill>
                  <a:srgbClr val="E43E30"/>
                </a:solidFill>
                <a:latin typeface="Tahoma"/>
                <a:ea typeface="Tahoma"/>
                <a:cs typeface="Tahoma"/>
                <a:sym typeface="Tahoma"/>
              </a:rPr>
              <a:t> </a:t>
            </a:r>
            <a:r>
              <a:rPr lang="en-US" sz="1100">
                <a:solidFill>
                  <a:schemeClr val="dk1"/>
                </a:solidFill>
                <a:latin typeface="Tahoma"/>
                <a:ea typeface="Tahoma"/>
                <a:cs typeface="Tahoma"/>
                <a:sym typeface="Tahoma"/>
              </a:rPr>
              <a:t>CLUSTER</a:t>
            </a:r>
            <a:endParaRPr sz="1100">
              <a:solidFill>
                <a:schemeClr val="dk1"/>
              </a:solidFill>
              <a:latin typeface="Tahoma"/>
              <a:ea typeface="Tahoma"/>
              <a:cs typeface="Tahoma"/>
              <a:sym typeface="Tahoma"/>
            </a:endParaRPr>
          </a:p>
        </p:txBody>
      </p:sp>
      <p:pic>
        <p:nvPicPr>
          <p:cNvPr id="288" name="Google Shape;288;g20dfbdb90ea_4_5"/>
          <p:cNvPicPr preferRelativeResize="0"/>
          <p:nvPr/>
        </p:nvPicPr>
        <p:blipFill>
          <a:blip r:embed="rId7">
            <a:alphaModFix/>
          </a:blip>
          <a:stretch>
            <a:fillRect/>
          </a:stretch>
        </p:blipFill>
        <p:spPr>
          <a:xfrm>
            <a:off x="5768550" y="2818925"/>
            <a:ext cx="2311935" cy="1672600"/>
          </a:xfrm>
          <a:prstGeom prst="rect">
            <a:avLst/>
          </a:prstGeom>
          <a:noFill/>
          <a:ln cap="flat" cmpd="sng" w="9525">
            <a:solidFill>
              <a:srgbClr val="D83729"/>
            </a:solidFill>
            <a:prstDash val="solid"/>
            <a:round/>
            <a:headEnd len="sm" w="sm" type="none"/>
            <a:tailEnd len="sm" w="sm" type="none"/>
          </a:ln>
        </p:spPr>
      </p:pic>
      <p:pic>
        <p:nvPicPr>
          <p:cNvPr id="289" name="Google Shape;289;g20dfbdb90ea_4_5"/>
          <p:cNvPicPr preferRelativeResize="0"/>
          <p:nvPr/>
        </p:nvPicPr>
        <p:blipFill>
          <a:blip r:embed="rId8">
            <a:alphaModFix/>
          </a:blip>
          <a:stretch>
            <a:fillRect/>
          </a:stretch>
        </p:blipFill>
        <p:spPr>
          <a:xfrm>
            <a:off x="7433900" y="2436825"/>
            <a:ext cx="646575" cy="326318"/>
          </a:xfrm>
          <a:prstGeom prst="rect">
            <a:avLst/>
          </a:prstGeom>
          <a:noFill/>
          <a:ln cap="flat" cmpd="sng" w="9525">
            <a:solidFill>
              <a:srgbClr val="D83729"/>
            </a:solidFill>
            <a:prstDash val="solid"/>
            <a:round/>
            <a:headEnd len="sm" w="sm" type="none"/>
            <a:tailEnd len="sm" w="sm" type="none"/>
          </a:ln>
        </p:spPr>
      </p:pic>
      <p:pic>
        <p:nvPicPr>
          <p:cNvPr id="290" name="Google Shape;290;g20dfbdb90ea_4_5"/>
          <p:cNvPicPr preferRelativeResize="0"/>
          <p:nvPr/>
        </p:nvPicPr>
        <p:blipFill>
          <a:blip r:embed="rId9">
            <a:alphaModFix/>
          </a:blip>
          <a:stretch>
            <a:fillRect/>
          </a:stretch>
        </p:blipFill>
        <p:spPr>
          <a:xfrm>
            <a:off x="5235643" y="4547300"/>
            <a:ext cx="3441483" cy="557150"/>
          </a:xfrm>
          <a:prstGeom prst="rect">
            <a:avLst/>
          </a:prstGeom>
          <a:noFill/>
          <a:ln cap="flat" cmpd="sng" w="9525">
            <a:solidFill>
              <a:srgbClr val="D83729"/>
            </a:solidFill>
            <a:prstDash val="solid"/>
            <a:round/>
            <a:headEnd len="sm" w="sm" type="none"/>
            <a:tailEnd len="sm" w="sm" type="none"/>
          </a:ln>
        </p:spPr>
      </p:pic>
      <p:pic>
        <p:nvPicPr>
          <p:cNvPr id="291" name="Google Shape;291;g20dfbdb90ea_4_5"/>
          <p:cNvPicPr preferRelativeResize="0"/>
          <p:nvPr/>
        </p:nvPicPr>
        <p:blipFill>
          <a:blip r:embed="rId10">
            <a:alphaModFix/>
          </a:blip>
          <a:stretch>
            <a:fillRect/>
          </a:stretch>
        </p:blipFill>
        <p:spPr>
          <a:xfrm>
            <a:off x="1142938" y="4533075"/>
            <a:ext cx="3674764" cy="458200"/>
          </a:xfrm>
          <a:prstGeom prst="rect">
            <a:avLst/>
          </a:prstGeom>
          <a:noFill/>
          <a:ln cap="flat" cmpd="sng" w="9525">
            <a:solidFill>
              <a:srgbClr val="D83729"/>
            </a:solidFill>
            <a:prstDash val="solid"/>
            <a:round/>
            <a:headEnd len="sm" w="sm" type="none"/>
            <a:tailEnd len="sm" w="sm" type="none"/>
          </a:ln>
        </p:spPr>
      </p:pic>
      <p:pic>
        <p:nvPicPr>
          <p:cNvPr id="292" name="Google Shape;292;g20dfbdb90ea_4_5"/>
          <p:cNvPicPr preferRelativeResize="0"/>
          <p:nvPr/>
        </p:nvPicPr>
        <p:blipFill rotWithShape="1">
          <a:blip r:embed="rId3">
            <a:alphaModFix/>
          </a:blip>
          <a:srcRect b="0" l="0" r="0" t="0"/>
          <a:stretch/>
        </p:blipFill>
        <p:spPr>
          <a:xfrm>
            <a:off x="152400" y="1621443"/>
            <a:ext cx="9143997" cy="36744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6" name="Shape 296"/>
        <p:cNvGrpSpPr/>
        <p:nvPr/>
      </p:nvGrpSpPr>
      <p:grpSpPr>
        <a:xfrm>
          <a:off x="0" y="0"/>
          <a:ext cx="0" cy="0"/>
          <a:chOff x="0" y="0"/>
          <a:chExt cx="0" cy="0"/>
        </a:xfrm>
      </p:grpSpPr>
      <p:sp>
        <p:nvSpPr>
          <p:cNvPr id="297" name="Google Shape;297;g2e0828d2a1e_2_23"/>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98" name="Google Shape;298;g2e0828d2a1e_2_23"/>
          <p:cNvPicPr preferRelativeResize="0"/>
          <p:nvPr/>
        </p:nvPicPr>
        <p:blipFill rotWithShape="1">
          <a:blip r:embed="rId3">
            <a:alphaModFix/>
          </a:blip>
          <a:srcRect b="0" l="0" r="0" t="0"/>
          <a:stretch/>
        </p:blipFill>
        <p:spPr>
          <a:xfrm>
            <a:off x="1" y="1439700"/>
            <a:ext cx="9143997" cy="3703798"/>
          </a:xfrm>
          <a:prstGeom prst="rect">
            <a:avLst/>
          </a:prstGeom>
          <a:noFill/>
          <a:ln>
            <a:noFill/>
          </a:ln>
        </p:spPr>
      </p:pic>
      <p:pic>
        <p:nvPicPr>
          <p:cNvPr id="299" name="Google Shape;299;g2e0828d2a1e_2_23"/>
          <p:cNvPicPr preferRelativeResize="0"/>
          <p:nvPr/>
        </p:nvPicPr>
        <p:blipFill rotWithShape="1">
          <a:blip r:embed="rId4">
            <a:alphaModFix/>
          </a:blip>
          <a:srcRect b="0" l="0" r="0" t="0"/>
          <a:stretch/>
        </p:blipFill>
        <p:spPr>
          <a:xfrm>
            <a:off x="9597" y="18825"/>
            <a:ext cx="9134403" cy="5124675"/>
          </a:xfrm>
          <a:prstGeom prst="rect">
            <a:avLst/>
          </a:prstGeom>
          <a:noFill/>
          <a:ln>
            <a:noFill/>
          </a:ln>
        </p:spPr>
      </p:pic>
      <p:sp>
        <p:nvSpPr>
          <p:cNvPr id="300" name="Google Shape;300;g2e0828d2a1e_2_23"/>
          <p:cNvSpPr txBox="1"/>
          <p:nvPr>
            <p:ph idx="4294967295" type="title"/>
          </p:nvPr>
        </p:nvSpPr>
        <p:spPr>
          <a:xfrm>
            <a:off x="5252626" y="2409925"/>
            <a:ext cx="2804100" cy="985200"/>
          </a:xfrm>
          <a:prstGeom prst="rect">
            <a:avLst/>
          </a:prstGeom>
          <a:noFill/>
          <a:ln>
            <a:noFill/>
          </a:ln>
        </p:spPr>
        <p:txBody>
          <a:bodyPr anchorCtr="0" anchor="t" bIns="0" lIns="0" spcFirstLastPara="1" rIns="0" wrap="square" tIns="82550">
            <a:spAutoFit/>
          </a:bodyPr>
          <a:lstStyle/>
          <a:p>
            <a:pPr indent="0" lvl="0" marL="12700" marR="5080" rtl="0" algn="l">
              <a:lnSpc>
                <a:spcPct val="102000"/>
              </a:lnSpc>
              <a:spcBef>
                <a:spcPts val="0"/>
              </a:spcBef>
              <a:spcAft>
                <a:spcPts val="0"/>
              </a:spcAft>
              <a:buNone/>
            </a:pPr>
            <a:r>
              <a:rPr lang="en-US" sz="2900">
                <a:solidFill>
                  <a:srgbClr val="FFFFFF"/>
                </a:solidFill>
                <a:latin typeface="Tahoma"/>
                <a:ea typeface="Tahoma"/>
                <a:cs typeface="Tahoma"/>
                <a:sym typeface="Tahoma"/>
              </a:rPr>
              <a:t>CHURN RATE</a:t>
            </a:r>
            <a:r>
              <a:rPr lang="en-US" sz="2900">
                <a:solidFill>
                  <a:srgbClr val="FFFFFF"/>
                </a:solidFill>
                <a:latin typeface="Tahoma"/>
                <a:ea typeface="Tahoma"/>
                <a:cs typeface="Tahoma"/>
                <a:sym typeface="Tahoma"/>
              </a:rPr>
              <a:t> </a:t>
            </a:r>
            <a:r>
              <a:rPr b="0" lang="en-US" sz="2900">
                <a:solidFill>
                  <a:srgbClr val="FFFFFF"/>
                </a:solidFill>
                <a:latin typeface="Tahoma"/>
                <a:ea typeface="Tahoma"/>
                <a:cs typeface="Tahoma"/>
                <a:sym typeface="Tahoma"/>
              </a:rPr>
              <a:t>PREDICTION</a:t>
            </a:r>
            <a:endParaRPr b="0" sz="2900">
              <a:latin typeface="Tahoma"/>
              <a:ea typeface="Tahoma"/>
              <a:cs typeface="Tahoma"/>
              <a:sym typeface="Tahoma"/>
            </a:endParaRPr>
          </a:p>
        </p:txBody>
      </p:sp>
      <p:sp>
        <p:nvSpPr>
          <p:cNvPr id="301" name="Google Shape;301;g2e0828d2a1e_2_23"/>
          <p:cNvSpPr txBox="1"/>
          <p:nvPr>
            <p:ph idx="4294967295" type="title"/>
          </p:nvPr>
        </p:nvSpPr>
        <p:spPr>
          <a:xfrm>
            <a:off x="4689351" y="2268175"/>
            <a:ext cx="832800" cy="1268700"/>
          </a:xfrm>
          <a:prstGeom prst="rect">
            <a:avLst/>
          </a:prstGeom>
          <a:noFill/>
          <a:ln>
            <a:noFill/>
          </a:ln>
        </p:spPr>
        <p:txBody>
          <a:bodyPr anchorCtr="0" anchor="t" bIns="0" lIns="0" spcFirstLastPara="1" rIns="0" wrap="square" tIns="82550">
            <a:spAutoFit/>
          </a:bodyPr>
          <a:lstStyle/>
          <a:p>
            <a:pPr indent="0" lvl="0" marL="12700" marR="5080" rtl="0" algn="l">
              <a:lnSpc>
                <a:spcPct val="102000"/>
              </a:lnSpc>
              <a:spcBef>
                <a:spcPts val="0"/>
              </a:spcBef>
              <a:spcAft>
                <a:spcPts val="0"/>
              </a:spcAft>
              <a:buNone/>
            </a:pPr>
            <a:r>
              <a:rPr b="0" lang="en-US" sz="7700">
                <a:solidFill>
                  <a:srgbClr val="E43E30"/>
                </a:solidFill>
                <a:latin typeface="Tahoma"/>
                <a:ea typeface="Tahoma"/>
                <a:cs typeface="Tahoma"/>
                <a:sym typeface="Tahoma"/>
              </a:rPr>
              <a:t>3</a:t>
            </a:r>
            <a:endParaRPr b="0" sz="7700">
              <a:solidFill>
                <a:srgbClr val="E43E30"/>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 name="Shape 305"/>
        <p:cNvGrpSpPr/>
        <p:nvPr/>
      </p:nvGrpSpPr>
      <p:grpSpPr>
        <a:xfrm>
          <a:off x="0" y="0"/>
          <a:ext cx="0" cy="0"/>
          <a:chOff x="0" y="0"/>
          <a:chExt cx="0" cy="0"/>
        </a:xfrm>
      </p:grpSpPr>
      <p:pic>
        <p:nvPicPr>
          <p:cNvPr id="306" name="Google Shape;306;g2e34c825ff9_2_0"/>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307" name="Google Shape;307;g2e34c825ff9_2_0"/>
          <p:cNvSpPr/>
          <p:nvPr/>
        </p:nvSpPr>
        <p:spPr>
          <a:xfrm>
            <a:off x="7686900" y="-1172125"/>
            <a:ext cx="326390" cy="865505"/>
          </a:xfrm>
          <a:custGeom>
            <a:rect b="b" l="l" r="r" t="t"/>
            <a:pathLst>
              <a:path extrusionOk="0" h="865505" w="326390">
                <a:moveTo>
                  <a:pt x="0" y="865068"/>
                </a:moveTo>
                <a:lnTo>
                  <a:pt x="892" y="816212"/>
                </a:lnTo>
                <a:lnTo>
                  <a:pt x="3548" y="767809"/>
                </a:lnTo>
                <a:lnTo>
                  <a:pt x="7936" y="719892"/>
                </a:lnTo>
                <a:lnTo>
                  <a:pt x="14025" y="672491"/>
                </a:lnTo>
                <a:lnTo>
                  <a:pt x="21785" y="625639"/>
                </a:lnTo>
                <a:lnTo>
                  <a:pt x="31183" y="579367"/>
                </a:lnTo>
                <a:lnTo>
                  <a:pt x="42188" y="533706"/>
                </a:lnTo>
                <a:lnTo>
                  <a:pt x="54769" y="488688"/>
                </a:lnTo>
                <a:lnTo>
                  <a:pt x="68895" y="444344"/>
                </a:lnTo>
                <a:lnTo>
                  <a:pt x="84535" y="400706"/>
                </a:lnTo>
                <a:lnTo>
                  <a:pt x="101657" y="357806"/>
                </a:lnTo>
                <a:lnTo>
                  <a:pt x="120229" y="315674"/>
                </a:lnTo>
                <a:lnTo>
                  <a:pt x="140222" y="274342"/>
                </a:lnTo>
                <a:lnTo>
                  <a:pt x="161603" y="233842"/>
                </a:lnTo>
                <a:lnTo>
                  <a:pt x="184341" y="194206"/>
                </a:lnTo>
                <a:lnTo>
                  <a:pt x="208405" y="155464"/>
                </a:lnTo>
                <a:lnTo>
                  <a:pt x="233764" y="117649"/>
                </a:lnTo>
                <a:lnTo>
                  <a:pt x="260387" y="80792"/>
                </a:lnTo>
                <a:lnTo>
                  <a:pt x="288241" y="44923"/>
                </a:lnTo>
                <a:lnTo>
                  <a:pt x="317296" y="10076"/>
                </a:lnTo>
                <a:lnTo>
                  <a:pt x="326308" y="0"/>
                </a:lnTo>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8" name="Google Shape;308;g2e34c825ff9_2_0"/>
          <p:cNvSpPr txBox="1"/>
          <p:nvPr/>
        </p:nvSpPr>
        <p:spPr>
          <a:xfrm>
            <a:off x="1942475" y="559075"/>
            <a:ext cx="3231300" cy="13149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Handling Missing Values</a:t>
            </a:r>
            <a:endParaRPr>
              <a:latin typeface="Georgia"/>
              <a:ea typeface="Georgia"/>
              <a:cs typeface="Georgia"/>
              <a:sym typeface="Georgia"/>
            </a:endParaRPr>
          </a:p>
          <a:p>
            <a:pPr indent="0" lvl="0" marL="12700" marR="5080" rtl="0" algn="l">
              <a:lnSpc>
                <a:spcPct val="100000"/>
              </a:lnSpc>
              <a:spcBef>
                <a:spcPts val="440"/>
              </a:spcBef>
              <a:spcAft>
                <a:spcPts val="0"/>
              </a:spcAft>
              <a:buClr>
                <a:srgbClr val="000000"/>
              </a:buClr>
              <a:buFont typeface="Arial"/>
              <a:buNone/>
            </a:pPr>
            <a:r>
              <a:rPr lang="en-US" sz="1000">
                <a:latin typeface="Tahoma"/>
                <a:ea typeface="Tahoma"/>
                <a:cs typeface="Tahoma"/>
                <a:sym typeface="Tahoma"/>
              </a:rPr>
              <a:t>We replaced missing values in the </a:t>
            </a:r>
            <a:r>
              <a:rPr lang="en-US" sz="1000">
                <a:solidFill>
                  <a:srgbClr val="595959"/>
                </a:solidFill>
                <a:latin typeface="Tahoma"/>
                <a:ea typeface="Tahoma"/>
                <a:cs typeface="Tahoma"/>
                <a:sym typeface="Tahoma"/>
              </a:rPr>
              <a:t>dataset</a:t>
            </a:r>
            <a:r>
              <a:rPr lang="en-US" sz="1000">
                <a:latin typeface="Tahoma"/>
                <a:ea typeface="Tahoma"/>
                <a:cs typeface="Tahoma"/>
                <a:sym typeface="Tahoma"/>
              </a:rPr>
              <a:t> using 0 for </a:t>
            </a:r>
            <a:r>
              <a:rPr lang="en-US" sz="1000">
                <a:latin typeface="Tahoma"/>
                <a:ea typeface="Tahoma"/>
                <a:cs typeface="Tahoma"/>
                <a:sym typeface="Tahoma"/>
              </a:rPr>
              <a:t>numerical</a:t>
            </a:r>
            <a:r>
              <a:rPr lang="en-US" sz="1000">
                <a:latin typeface="Tahoma"/>
                <a:ea typeface="Tahoma"/>
                <a:cs typeface="Tahoma"/>
                <a:sym typeface="Tahoma"/>
              </a:rPr>
              <a:t> values where it made sense and False for boolean values. </a:t>
            </a:r>
            <a:r>
              <a:rPr lang="en-US" sz="1000">
                <a:solidFill>
                  <a:srgbClr val="595959"/>
                </a:solidFill>
                <a:latin typeface="Tahoma"/>
                <a:ea typeface="Tahoma"/>
                <a:cs typeface="Tahoma"/>
                <a:sym typeface="Tahoma"/>
              </a:rPr>
              <a:t>we had a tremendous amount of NaN in pageviews column which we couldn’t replace with zero because some of the belonged to customers with purchases.</a:t>
            </a:r>
            <a:endParaRPr sz="1000">
              <a:latin typeface="Tahoma"/>
              <a:ea typeface="Tahoma"/>
              <a:cs typeface="Tahoma"/>
              <a:sym typeface="Tahoma"/>
            </a:endParaRPr>
          </a:p>
        </p:txBody>
      </p:sp>
      <p:sp>
        <p:nvSpPr>
          <p:cNvPr id="309" name="Google Shape;309;g2e34c825ff9_2_0"/>
          <p:cNvSpPr txBox="1"/>
          <p:nvPr/>
        </p:nvSpPr>
        <p:spPr>
          <a:xfrm>
            <a:off x="1942475" y="1985625"/>
            <a:ext cx="3231300" cy="10068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Converting to Proper Types</a:t>
            </a:r>
            <a:endParaRPr>
              <a:latin typeface="Georgia"/>
              <a:ea typeface="Georgia"/>
              <a:cs typeface="Georgia"/>
              <a:sym typeface="Georgia"/>
            </a:endParaRPr>
          </a:p>
          <a:p>
            <a:pPr indent="0" lvl="0" marL="12700" marR="5080" rtl="0" algn="l">
              <a:spcBef>
                <a:spcPts val="440"/>
              </a:spcBef>
              <a:spcAft>
                <a:spcPts val="0"/>
              </a:spcAft>
              <a:buClr>
                <a:schemeClr val="dk1"/>
              </a:buClr>
              <a:buFont typeface="Arial"/>
              <a:buNone/>
            </a:pPr>
            <a:r>
              <a:rPr lang="en-US" sz="1000">
                <a:solidFill>
                  <a:schemeClr val="dk1"/>
                </a:solidFill>
                <a:latin typeface="Tahoma"/>
                <a:ea typeface="Tahoma"/>
                <a:cs typeface="Tahoma"/>
                <a:sym typeface="Tahoma"/>
              </a:rPr>
              <a:t>We converted the values in the </a:t>
            </a:r>
            <a:r>
              <a:rPr lang="en-US" sz="1000">
                <a:solidFill>
                  <a:srgbClr val="595959"/>
                </a:solidFill>
                <a:latin typeface="Tahoma"/>
                <a:ea typeface="Tahoma"/>
                <a:cs typeface="Tahoma"/>
                <a:sym typeface="Tahoma"/>
              </a:rPr>
              <a:t>`date`</a:t>
            </a:r>
            <a:r>
              <a:rPr lang="en-US" sz="1000">
                <a:solidFill>
                  <a:schemeClr val="dk1"/>
                </a:solidFill>
                <a:latin typeface="Tahoma"/>
                <a:ea typeface="Tahoma"/>
                <a:cs typeface="Tahoma"/>
                <a:sym typeface="Tahoma"/>
              </a:rPr>
              <a:t> column from objects to a datetime format, allowing for easier manipulation and analysis of date and time information within the DataFrame.</a:t>
            </a:r>
            <a:endParaRPr sz="1000">
              <a:latin typeface="Tahoma"/>
              <a:ea typeface="Tahoma"/>
              <a:cs typeface="Tahoma"/>
              <a:sym typeface="Tahoma"/>
            </a:endParaRPr>
          </a:p>
        </p:txBody>
      </p:sp>
      <p:sp>
        <p:nvSpPr>
          <p:cNvPr id="310" name="Google Shape;310;g2e34c825ff9_2_0"/>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ahoma"/>
                <a:ea typeface="Tahoma"/>
                <a:cs typeface="Tahoma"/>
                <a:sym typeface="Tahoma"/>
              </a:rPr>
              <a:t>DATA </a:t>
            </a:r>
            <a:r>
              <a:rPr lang="en-US">
                <a:solidFill>
                  <a:srgbClr val="E43E30"/>
                </a:solidFill>
                <a:latin typeface="Tahoma"/>
                <a:ea typeface="Tahoma"/>
                <a:cs typeface="Tahoma"/>
                <a:sym typeface="Tahoma"/>
              </a:rPr>
              <a:t>PRE</a:t>
            </a:r>
            <a:r>
              <a:rPr lang="en-US">
                <a:solidFill>
                  <a:schemeClr val="dk1"/>
                </a:solidFill>
                <a:latin typeface="Tahoma"/>
                <a:ea typeface="Tahoma"/>
                <a:cs typeface="Tahoma"/>
                <a:sym typeface="Tahoma"/>
              </a:rPr>
              <a:t>PROCESSING</a:t>
            </a:r>
            <a:endParaRPr>
              <a:solidFill>
                <a:schemeClr val="dk1"/>
              </a:solidFill>
              <a:latin typeface="Tahoma"/>
              <a:ea typeface="Tahoma"/>
              <a:cs typeface="Tahoma"/>
              <a:sym typeface="Tahoma"/>
            </a:endParaRPr>
          </a:p>
        </p:txBody>
      </p:sp>
      <p:sp>
        <p:nvSpPr>
          <p:cNvPr id="311" name="Google Shape;311;g2e34c825ff9_2_0"/>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2" name="Google Shape;312;g2e34c825ff9_2_0"/>
          <p:cNvSpPr/>
          <p:nvPr/>
        </p:nvSpPr>
        <p:spPr>
          <a:xfrm>
            <a:off x="6885600" y="2820125"/>
            <a:ext cx="907800" cy="1646400"/>
          </a:xfrm>
          <a:prstGeom prst="rect">
            <a:avLst/>
          </a:prstGeom>
          <a:noFill/>
          <a:ln cap="flat" cmpd="sng" w="9525">
            <a:solidFill>
              <a:srgbClr val="E4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13" name="Google Shape;313;g2e34c825ff9_2_0"/>
          <p:cNvPicPr preferRelativeResize="0"/>
          <p:nvPr/>
        </p:nvPicPr>
        <p:blipFill>
          <a:blip r:embed="rId4">
            <a:alphaModFix/>
          </a:blip>
          <a:stretch>
            <a:fillRect/>
          </a:stretch>
        </p:blipFill>
        <p:spPr>
          <a:xfrm>
            <a:off x="6304950" y="591675"/>
            <a:ext cx="2403150" cy="4101999"/>
          </a:xfrm>
          <a:prstGeom prst="rect">
            <a:avLst/>
          </a:prstGeom>
          <a:noFill/>
          <a:ln cap="flat" cmpd="sng" w="9525">
            <a:solidFill>
              <a:srgbClr val="E43E30"/>
            </a:solidFill>
            <a:prstDash val="solid"/>
            <a:round/>
            <a:headEnd len="sm" w="sm" type="none"/>
            <a:tailEnd len="sm" w="sm" type="none"/>
          </a:ln>
        </p:spPr>
      </p:pic>
      <p:sp>
        <p:nvSpPr>
          <p:cNvPr id="314" name="Google Shape;314;g2e34c825ff9_2_0"/>
          <p:cNvSpPr txBox="1"/>
          <p:nvPr/>
        </p:nvSpPr>
        <p:spPr>
          <a:xfrm>
            <a:off x="1942475" y="3139925"/>
            <a:ext cx="3231300" cy="1160700"/>
          </a:xfrm>
          <a:prstGeom prst="rect">
            <a:avLst/>
          </a:prstGeom>
          <a:noFill/>
          <a:ln>
            <a:noFill/>
          </a:ln>
        </p:spPr>
        <p:txBody>
          <a:bodyPr anchorCtr="0" anchor="t" bIns="0" lIns="0" spcFirstLastPara="1" rIns="0" wrap="square" tIns="118100">
            <a:spAutoFit/>
          </a:bodyPr>
          <a:lstStyle/>
          <a:p>
            <a:pPr indent="0" lvl="0" marL="0" marR="0" rtl="0" algn="l">
              <a:lnSpc>
                <a:spcPct val="100000"/>
              </a:lnSpc>
              <a:spcBef>
                <a:spcPts val="0"/>
              </a:spcBef>
              <a:spcAft>
                <a:spcPts val="0"/>
              </a:spcAft>
              <a:buNone/>
            </a:pPr>
            <a:r>
              <a:rPr i="1" lang="en-US">
                <a:solidFill>
                  <a:srgbClr val="E43E30"/>
                </a:solidFill>
                <a:latin typeface="Georgia"/>
                <a:ea typeface="Georgia"/>
                <a:cs typeface="Georgia"/>
                <a:sym typeface="Georgia"/>
              </a:rPr>
              <a:t>grouping by unique IDs</a:t>
            </a:r>
            <a:endParaRPr i="1">
              <a:solidFill>
                <a:srgbClr val="E43E30"/>
              </a:solidFill>
              <a:latin typeface="Georgia"/>
              <a:ea typeface="Georgia"/>
              <a:cs typeface="Georgia"/>
              <a:sym typeface="Georgia"/>
            </a:endParaRPr>
          </a:p>
          <a:p>
            <a:pPr indent="0" lvl="0" marL="12700" marR="5080" rtl="0" algn="l">
              <a:spcBef>
                <a:spcPts val="440"/>
              </a:spcBef>
              <a:spcAft>
                <a:spcPts val="0"/>
              </a:spcAft>
              <a:buClr>
                <a:schemeClr val="dk1"/>
              </a:buClr>
              <a:buFont typeface="Arial"/>
              <a:buNone/>
            </a:pPr>
            <a:r>
              <a:rPr lang="en-US" sz="1000">
                <a:solidFill>
                  <a:schemeClr val="dk1"/>
                </a:solidFill>
                <a:latin typeface="Tahoma"/>
                <a:ea typeface="Tahoma"/>
                <a:cs typeface="Tahoma"/>
                <a:sym typeface="Tahoma"/>
              </a:rPr>
              <a:t>We observed multiple values in the </a:t>
            </a:r>
            <a:r>
              <a:rPr lang="en-US" sz="1000">
                <a:solidFill>
                  <a:srgbClr val="595959"/>
                </a:solidFill>
                <a:latin typeface="Tahoma"/>
                <a:ea typeface="Tahoma"/>
                <a:cs typeface="Tahoma"/>
                <a:sym typeface="Tahoma"/>
              </a:rPr>
              <a:t>`customerId`</a:t>
            </a:r>
            <a:r>
              <a:rPr lang="en-US" sz="1000">
                <a:solidFill>
                  <a:schemeClr val="dk1"/>
                </a:solidFill>
                <a:latin typeface="Tahoma"/>
                <a:ea typeface="Tahoma"/>
                <a:cs typeface="Tahoma"/>
                <a:sym typeface="Tahoma"/>
              </a:rPr>
              <a:t> column with the same Id from different instances , we grouped them using methods such as min, max and mean, enabling us to create a clean data for the necessary analysis.</a:t>
            </a:r>
            <a:endParaRPr sz="1000">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8" name="Shape 318"/>
        <p:cNvGrpSpPr/>
        <p:nvPr/>
      </p:nvGrpSpPr>
      <p:grpSpPr>
        <a:xfrm>
          <a:off x="0" y="0"/>
          <a:ext cx="0" cy="0"/>
          <a:chOff x="0" y="0"/>
          <a:chExt cx="0" cy="0"/>
        </a:xfrm>
      </p:grpSpPr>
      <p:pic>
        <p:nvPicPr>
          <p:cNvPr id="319" name="Google Shape;319;g2e30ae1c919_0_5"/>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320" name="Google Shape;320;g2e30ae1c919_0_5"/>
          <p:cNvSpPr txBox="1"/>
          <p:nvPr/>
        </p:nvSpPr>
        <p:spPr>
          <a:xfrm>
            <a:off x="233825" y="2852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ahoma"/>
                <a:ea typeface="Tahoma"/>
                <a:cs typeface="Tahoma"/>
                <a:sym typeface="Tahoma"/>
              </a:rPr>
              <a:t>CHURN</a:t>
            </a:r>
            <a:endParaRPr sz="1800">
              <a:solidFill>
                <a:schemeClr val="dk1"/>
              </a:solidFill>
              <a:latin typeface="Tahoma"/>
              <a:ea typeface="Tahoma"/>
              <a:cs typeface="Tahoma"/>
              <a:sym typeface="Tahoma"/>
            </a:endParaRPr>
          </a:p>
          <a:p>
            <a:pPr indent="0" lvl="0" marL="0" rtl="0" algn="l">
              <a:spcBef>
                <a:spcPts val="0"/>
              </a:spcBef>
              <a:spcAft>
                <a:spcPts val="0"/>
              </a:spcAft>
              <a:buNone/>
            </a:pPr>
            <a:r>
              <a:rPr lang="en-US">
                <a:solidFill>
                  <a:schemeClr val="dk1"/>
                </a:solidFill>
                <a:latin typeface="Tahoma"/>
                <a:ea typeface="Tahoma"/>
                <a:cs typeface="Tahoma"/>
                <a:sym typeface="Tahoma"/>
              </a:rPr>
              <a:t>MODEL</a:t>
            </a:r>
            <a:endParaRPr>
              <a:solidFill>
                <a:schemeClr val="dk1"/>
              </a:solidFill>
              <a:latin typeface="Tahoma"/>
              <a:ea typeface="Tahoma"/>
              <a:cs typeface="Tahoma"/>
              <a:sym typeface="Tahoma"/>
            </a:endParaRPr>
          </a:p>
          <a:p>
            <a:pPr indent="0" lvl="0" marL="0" rtl="0" algn="l">
              <a:spcBef>
                <a:spcPts val="0"/>
              </a:spcBef>
              <a:spcAft>
                <a:spcPts val="0"/>
              </a:spcAft>
              <a:buNone/>
            </a:pPr>
            <a:r>
              <a:rPr lang="en-US">
                <a:solidFill>
                  <a:srgbClr val="FF0000"/>
                </a:solidFill>
                <a:latin typeface="Tahoma"/>
                <a:ea typeface="Tahoma"/>
                <a:cs typeface="Tahoma"/>
                <a:sym typeface="Tahoma"/>
              </a:rPr>
              <a:t>Heat</a:t>
            </a:r>
            <a:r>
              <a:rPr lang="en-US">
                <a:solidFill>
                  <a:schemeClr val="dk1"/>
                </a:solidFill>
                <a:latin typeface="Tahoma"/>
                <a:ea typeface="Tahoma"/>
                <a:cs typeface="Tahoma"/>
                <a:sym typeface="Tahoma"/>
              </a:rPr>
              <a:t>map</a:t>
            </a:r>
            <a:endParaRPr>
              <a:solidFill>
                <a:schemeClr val="dk1"/>
              </a:solidFill>
              <a:latin typeface="Tahoma"/>
              <a:ea typeface="Tahoma"/>
              <a:cs typeface="Tahoma"/>
              <a:sym typeface="Tahoma"/>
            </a:endParaRPr>
          </a:p>
        </p:txBody>
      </p:sp>
      <p:sp>
        <p:nvSpPr>
          <p:cNvPr id="321" name="Google Shape;321;g2e30ae1c919_0_5"/>
          <p:cNvSpPr/>
          <p:nvPr/>
        </p:nvSpPr>
        <p:spPr>
          <a:xfrm>
            <a:off x="1807246" y="271824"/>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22" name="Google Shape;322;g2e30ae1c919_0_5"/>
          <p:cNvPicPr preferRelativeResize="0"/>
          <p:nvPr/>
        </p:nvPicPr>
        <p:blipFill>
          <a:blip r:embed="rId4">
            <a:alphaModFix/>
          </a:blip>
          <a:stretch>
            <a:fillRect/>
          </a:stretch>
        </p:blipFill>
        <p:spPr>
          <a:xfrm>
            <a:off x="2155275" y="780299"/>
            <a:ext cx="6774652" cy="1265300"/>
          </a:xfrm>
          <a:prstGeom prst="rect">
            <a:avLst/>
          </a:prstGeom>
          <a:noFill/>
          <a:ln>
            <a:noFill/>
          </a:ln>
        </p:spPr>
      </p:pic>
      <p:sp>
        <p:nvSpPr>
          <p:cNvPr id="323" name="Google Shape;323;g2e30ae1c919_0_5"/>
          <p:cNvSpPr txBox="1"/>
          <p:nvPr/>
        </p:nvSpPr>
        <p:spPr>
          <a:xfrm>
            <a:off x="2155275" y="285275"/>
            <a:ext cx="3000000" cy="4002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i="1" lang="en-US">
                <a:solidFill>
                  <a:srgbClr val="E43E30"/>
                </a:solidFill>
                <a:latin typeface="Georgia"/>
                <a:ea typeface="Georgia"/>
                <a:cs typeface="Georgia"/>
                <a:sym typeface="Georgia"/>
              </a:rPr>
              <a:t>Final variables</a:t>
            </a:r>
            <a:endParaRPr>
              <a:solidFill>
                <a:schemeClr val="dk1"/>
              </a:solidFill>
              <a:latin typeface="Georgia"/>
              <a:ea typeface="Georgia"/>
              <a:cs typeface="Georgia"/>
              <a:sym typeface="Georgia"/>
            </a:endParaRPr>
          </a:p>
        </p:txBody>
      </p:sp>
      <p:sp>
        <p:nvSpPr>
          <p:cNvPr id="324" name="Google Shape;324;g2e30ae1c919_0_5"/>
          <p:cNvSpPr txBox="1"/>
          <p:nvPr/>
        </p:nvSpPr>
        <p:spPr>
          <a:xfrm>
            <a:off x="2155275" y="2290575"/>
            <a:ext cx="42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E43E30"/>
                </a:solidFill>
                <a:latin typeface="Georgia"/>
                <a:ea typeface="Georgia"/>
                <a:cs typeface="Georgia"/>
                <a:sym typeface="Georgia"/>
              </a:rPr>
              <a:t>Coding process and modeling (Notebook)</a:t>
            </a:r>
            <a:endParaRPr>
              <a:solidFill>
                <a:schemeClr val="dk1"/>
              </a:solidFill>
              <a:latin typeface="Georgia"/>
              <a:ea typeface="Georgia"/>
              <a:cs typeface="Georgia"/>
              <a:sym typeface="Georgia"/>
            </a:endParaRPr>
          </a:p>
        </p:txBody>
      </p:sp>
      <p:pic>
        <p:nvPicPr>
          <p:cNvPr id="325" name="Google Shape;325;g2e30ae1c919_0_5"/>
          <p:cNvPicPr preferRelativeResize="0"/>
          <p:nvPr/>
        </p:nvPicPr>
        <p:blipFill>
          <a:blip r:embed="rId5">
            <a:alphaModFix/>
          </a:blip>
          <a:stretch>
            <a:fillRect/>
          </a:stretch>
        </p:blipFill>
        <p:spPr>
          <a:xfrm>
            <a:off x="4013800" y="2627500"/>
            <a:ext cx="4786699" cy="2586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9" name="Shape 329"/>
        <p:cNvGrpSpPr/>
        <p:nvPr/>
      </p:nvGrpSpPr>
      <p:grpSpPr>
        <a:xfrm>
          <a:off x="0" y="0"/>
          <a:ext cx="0" cy="0"/>
          <a:chOff x="0" y="0"/>
          <a:chExt cx="0" cy="0"/>
        </a:xfrm>
      </p:grpSpPr>
      <p:pic>
        <p:nvPicPr>
          <p:cNvPr id="330" name="Google Shape;330;g2e37e037931_0_10"/>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331" name="Google Shape;331;g2e37e037931_0_10"/>
          <p:cNvSpPr/>
          <p:nvPr/>
        </p:nvSpPr>
        <p:spPr>
          <a:xfrm>
            <a:off x="7686900" y="-1172125"/>
            <a:ext cx="326390" cy="865505"/>
          </a:xfrm>
          <a:custGeom>
            <a:rect b="b" l="l" r="r" t="t"/>
            <a:pathLst>
              <a:path extrusionOk="0" h="865505" w="326390">
                <a:moveTo>
                  <a:pt x="0" y="865068"/>
                </a:moveTo>
                <a:lnTo>
                  <a:pt x="892" y="816212"/>
                </a:lnTo>
                <a:lnTo>
                  <a:pt x="3548" y="767809"/>
                </a:lnTo>
                <a:lnTo>
                  <a:pt x="7936" y="719892"/>
                </a:lnTo>
                <a:lnTo>
                  <a:pt x="14025" y="672491"/>
                </a:lnTo>
                <a:lnTo>
                  <a:pt x="21785" y="625639"/>
                </a:lnTo>
                <a:lnTo>
                  <a:pt x="31183" y="579367"/>
                </a:lnTo>
                <a:lnTo>
                  <a:pt x="42188" y="533706"/>
                </a:lnTo>
                <a:lnTo>
                  <a:pt x="54769" y="488688"/>
                </a:lnTo>
                <a:lnTo>
                  <a:pt x="68895" y="444344"/>
                </a:lnTo>
                <a:lnTo>
                  <a:pt x="84535" y="400706"/>
                </a:lnTo>
                <a:lnTo>
                  <a:pt x="101657" y="357806"/>
                </a:lnTo>
                <a:lnTo>
                  <a:pt x="120229" y="315674"/>
                </a:lnTo>
                <a:lnTo>
                  <a:pt x="140222" y="274342"/>
                </a:lnTo>
                <a:lnTo>
                  <a:pt x="161603" y="233842"/>
                </a:lnTo>
                <a:lnTo>
                  <a:pt x="184341" y="194206"/>
                </a:lnTo>
                <a:lnTo>
                  <a:pt x="208405" y="155464"/>
                </a:lnTo>
                <a:lnTo>
                  <a:pt x="233764" y="117649"/>
                </a:lnTo>
                <a:lnTo>
                  <a:pt x="260387" y="80792"/>
                </a:lnTo>
                <a:lnTo>
                  <a:pt x="288241" y="44923"/>
                </a:lnTo>
                <a:lnTo>
                  <a:pt x="317296" y="10076"/>
                </a:lnTo>
                <a:lnTo>
                  <a:pt x="326308" y="0"/>
                </a:lnTo>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2" name="Google Shape;332;g2e37e037931_0_10"/>
          <p:cNvSpPr txBox="1"/>
          <p:nvPr/>
        </p:nvSpPr>
        <p:spPr>
          <a:xfrm>
            <a:off x="1915375" y="974900"/>
            <a:ext cx="3231300" cy="1063200"/>
          </a:xfrm>
          <a:prstGeom prst="rect">
            <a:avLst/>
          </a:prstGeom>
          <a:noFill/>
          <a:ln>
            <a:noFill/>
          </a:ln>
        </p:spPr>
        <p:txBody>
          <a:bodyPr anchorCtr="0" anchor="t" bIns="0" lIns="0" spcFirstLastPara="1" rIns="0" wrap="square" tIns="118100">
            <a:spAutoFit/>
          </a:bodyPr>
          <a:lstStyle/>
          <a:p>
            <a:pPr indent="0" lvl="0" marL="0" marR="0" rtl="0" algn="l">
              <a:lnSpc>
                <a:spcPct val="100000"/>
              </a:lnSpc>
              <a:spcBef>
                <a:spcPts val="0"/>
              </a:spcBef>
              <a:spcAft>
                <a:spcPts val="0"/>
              </a:spcAft>
              <a:buNone/>
            </a:pPr>
            <a:r>
              <a:rPr i="1" lang="en-US">
                <a:solidFill>
                  <a:srgbClr val="E43E30"/>
                </a:solidFill>
                <a:latin typeface="Georgia"/>
                <a:ea typeface="Georgia"/>
                <a:cs typeface="Georgia"/>
                <a:sym typeface="Georgia"/>
              </a:rPr>
              <a:t>Determining the Regressors</a:t>
            </a:r>
            <a:endParaRPr>
              <a:latin typeface="Georgia"/>
              <a:ea typeface="Georgia"/>
              <a:cs typeface="Georgia"/>
              <a:sym typeface="Georgia"/>
            </a:endParaRPr>
          </a:p>
          <a:p>
            <a:pPr indent="0" lvl="0" marL="12700" marR="5080" rtl="0" algn="l">
              <a:lnSpc>
                <a:spcPct val="100000"/>
              </a:lnSpc>
              <a:spcBef>
                <a:spcPts val="440"/>
              </a:spcBef>
              <a:spcAft>
                <a:spcPts val="0"/>
              </a:spcAft>
              <a:buClr>
                <a:srgbClr val="000000"/>
              </a:buClr>
              <a:buFont typeface="Arial"/>
              <a:buNone/>
            </a:pPr>
            <a:r>
              <a:rPr lang="en-US" sz="1000">
                <a:latin typeface="Tahoma"/>
                <a:ea typeface="Tahoma"/>
                <a:cs typeface="Tahoma"/>
                <a:sym typeface="Tahoma"/>
              </a:rPr>
              <a:t>After doing some predictions and experiment with the data we came up with these regressors and then we calculated their correlation with target churn to know the </a:t>
            </a:r>
            <a:endParaRPr sz="1000">
              <a:latin typeface="Tahoma"/>
              <a:ea typeface="Tahoma"/>
              <a:cs typeface="Tahoma"/>
              <a:sym typeface="Tahoma"/>
            </a:endParaRPr>
          </a:p>
          <a:p>
            <a:pPr indent="0" lvl="0" marL="12700" marR="5080" rtl="0" algn="l">
              <a:lnSpc>
                <a:spcPct val="100000"/>
              </a:lnSpc>
              <a:spcBef>
                <a:spcPts val="440"/>
              </a:spcBef>
              <a:spcAft>
                <a:spcPts val="0"/>
              </a:spcAft>
              <a:buClr>
                <a:srgbClr val="000000"/>
              </a:buClr>
              <a:buFont typeface="Arial"/>
              <a:buNone/>
            </a:pPr>
            <a:r>
              <a:rPr lang="en-US" sz="1000">
                <a:latin typeface="Tahoma"/>
                <a:ea typeface="Tahoma"/>
                <a:cs typeface="Tahoma"/>
                <a:sym typeface="Tahoma"/>
              </a:rPr>
              <a:t>positive and negative variables.</a:t>
            </a:r>
            <a:endParaRPr sz="1000">
              <a:latin typeface="Tahoma"/>
              <a:ea typeface="Tahoma"/>
              <a:cs typeface="Tahoma"/>
              <a:sym typeface="Tahoma"/>
            </a:endParaRPr>
          </a:p>
        </p:txBody>
      </p:sp>
      <p:sp>
        <p:nvSpPr>
          <p:cNvPr id="333" name="Google Shape;333;g2e37e037931_0_10"/>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ahoma"/>
                <a:ea typeface="Tahoma"/>
                <a:cs typeface="Tahoma"/>
                <a:sym typeface="Tahoma"/>
              </a:rPr>
              <a:t>Development</a:t>
            </a:r>
            <a:r>
              <a:rPr lang="en-US" sz="1800">
                <a:solidFill>
                  <a:schemeClr val="dk1"/>
                </a:solidFill>
                <a:latin typeface="Tahoma"/>
                <a:ea typeface="Tahoma"/>
                <a:cs typeface="Tahoma"/>
                <a:sym typeface="Tahoma"/>
              </a:rPr>
              <a:t> of the </a:t>
            </a:r>
            <a:r>
              <a:rPr lang="en-US" sz="1800">
                <a:solidFill>
                  <a:srgbClr val="980000"/>
                </a:solidFill>
                <a:latin typeface="Tahoma"/>
                <a:ea typeface="Tahoma"/>
                <a:cs typeface="Tahoma"/>
                <a:sym typeface="Tahoma"/>
              </a:rPr>
              <a:t>predictive</a:t>
            </a:r>
            <a:r>
              <a:rPr lang="en-US" sz="1800">
                <a:solidFill>
                  <a:schemeClr val="dk1"/>
                </a:solidFill>
                <a:latin typeface="Tahoma"/>
                <a:ea typeface="Tahoma"/>
                <a:cs typeface="Tahoma"/>
                <a:sym typeface="Tahoma"/>
              </a:rPr>
              <a:t> </a:t>
            </a:r>
            <a:r>
              <a:rPr lang="en-US" sz="1800">
                <a:solidFill>
                  <a:srgbClr val="980000"/>
                </a:solidFill>
                <a:latin typeface="Tahoma"/>
                <a:ea typeface="Tahoma"/>
                <a:cs typeface="Tahoma"/>
                <a:sym typeface="Tahoma"/>
              </a:rPr>
              <a:t>model</a:t>
            </a:r>
            <a:endParaRPr>
              <a:solidFill>
                <a:srgbClr val="980000"/>
              </a:solidFill>
              <a:latin typeface="Tahoma"/>
              <a:ea typeface="Tahoma"/>
              <a:cs typeface="Tahoma"/>
              <a:sym typeface="Tahoma"/>
            </a:endParaRPr>
          </a:p>
        </p:txBody>
      </p:sp>
      <p:sp>
        <p:nvSpPr>
          <p:cNvPr id="334" name="Google Shape;334;g2e37e037931_0_10"/>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35" name="Google Shape;335;g2e37e037931_0_10"/>
          <p:cNvPicPr preferRelativeResize="0"/>
          <p:nvPr/>
        </p:nvPicPr>
        <p:blipFill>
          <a:blip r:embed="rId4">
            <a:alphaModFix/>
          </a:blip>
          <a:stretch>
            <a:fillRect/>
          </a:stretch>
        </p:blipFill>
        <p:spPr>
          <a:xfrm>
            <a:off x="4320850" y="2171838"/>
            <a:ext cx="4763025" cy="2517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9" name="Shape 339"/>
        <p:cNvGrpSpPr/>
        <p:nvPr/>
      </p:nvGrpSpPr>
      <p:grpSpPr>
        <a:xfrm>
          <a:off x="0" y="0"/>
          <a:ext cx="0" cy="0"/>
          <a:chOff x="0" y="0"/>
          <a:chExt cx="0" cy="0"/>
        </a:xfrm>
      </p:grpSpPr>
      <p:sp>
        <p:nvSpPr>
          <p:cNvPr id="340" name="Google Shape;340;g2e37e037931_0_35"/>
          <p:cNvSpPr/>
          <p:nvPr/>
        </p:nvSpPr>
        <p:spPr>
          <a:xfrm>
            <a:off x="7686900" y="-1172125"/>
            <a:ext cx="326390" cy="865505"/>
          </a:xfrm>
          <a:custGeom>
            <a:rect b="b" l="l" r="r" t="t"/>
            <a:pathLst>
              <a:path extrusionOk="0" h="865505" w="326390">
                <a:moveTo>
                  <a:pt x="0" y="865068"/>
                </a:moveTo>
                <a:lnTo>
                  <a:pt x="892" y="816212"/>
                </a:lnTo>
                <a:lnTo>
                  <a:pt x="3548" y="767809"/>
                </a:lnTo>
                <a:lnTo>
                  <a:pt x="7936" y="719892"/>
                </a:lnTo>
                <a:lnTo>
                  <a:pt x="14025" y="672491"/>
                </a:lnTo>
                <a:lnTo>
                  <a:pt x="21785" y="625639"/>
                </a:lnTo>
                <a:lnTo>
                  <a:pt x="31183" y="579367"/>
                </a:lnTo>
                <a:lnTo>
                  <a:pt x="42188" y="533706"/>
                </a:lnTo>
                <a:lnTo>
                  <a:pt x="54769" y="488688"/>
                </a:lnTo>
                <a:lnTo>
                  <a:pt x="68895" y="444344"/>
                </a:lnTo>
                <a:lnTo>
                  <a:pt x="84535" y="400706"/>
                </a:lnTo>
                <a:lnTo>
                  <a:pt x="101657" y="357806"/>
                </a:lnTo>
                <a:lnTo>
                  <a:pt x="120229" y="315674"/>
                </a:lnTo>
                <a:lnTo>
                  <a:pt x="140222" y="274342"/>
                </a:lnTo>
                <a:lnTo>
                  <a:pt x="161603" y="233842"/>
                </a:lnTo>
                <a:lnTo>
                  <a:pt x="184341" y="194206"/>
                </a:lnTo>
                <a:lnTo>
                  <a:pt x="208405" y="155464"/>
                </a:lnTo>
                <a:lnTo>
                  <a:pt x="233764" y="117649"/>
                </a:lnTo>
                <a:lnTo>
                  <a:pt x="260387" y="80792"/>
                </a:lnTo>
                <a:lnTo>
                  <a:pt x="288241" y="44923"/>
                </a:lnTo>
                <a:lnTo>
                  <a:pt x="317296" y="10076"/>
                </a:lnTo>
                <a:lnTo>
                  <a:pt x="326308" y="0"/>
                </a:lnTo>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1" name="Google Shape;341;g2e37e037931_0_35"/>
          <p:cNvSpPr txBox="1"/>
          <p:nvPr/>
        </p:nvSpPr>
        <p:spPr>
          <a:xfrm>
            <a:off x="1915375" y="974900"/>
            <a:ext cx="3231300" cy="852900"/>
          </a:xfrm>
          <a:prstGeom prst="rect">
            <a:avLst/>
          </a:prstGeom>
          <a:noFill/>
          <a:ln>
            <a:noFill/>
          </a:ln>
        </p:spPr>
        <p:txBody>
          <a:bodyPr anchorCtr="0" anchor="t" bIns="0" lIns="0" spcFirstLastPara="1" rIns="0" wrap="square" tIns="118100">
            <a:spAutoFit/>
          </a:bodyPr>
          <a:lstStyle/>
          <a:p>
            <a:pPr indent="0" lvl="0" marL="0" marR="0" rtl="0" algn="l">
              <a:lnSpc>
                <a:spcPct val="100000"/>
              </a:lnSpc>
              <a:spcBef>
                <a:spcPts val="0"/>
              </a:spcBef>
              <a:spcAft>
                <a:spcPts val="0"/>
              </a:spcAft>
              <a:buNone/>
            </a:pPr>
            <a:r>
              <a:rPr i="1" lang="en-US">
                <a:solidFill>
                  <a:srgbClr val="E43E30"/>
                </a:solidFill>
                <a:latin typeface="Georgia"/>
                <a:ea typeface="Georgia"/>
                <a:cs typeface="Georgia"/>
                <a:sym typeface="Georgia"/>
              </a:rPr>
              <a:t>Improving accuracy</a:t>
            </a:r>
            <a:endParaRPr>
              <a:latin typeface="Georgia"/>
              <a:ea typeface="Georgia"/>
              <a:cs typeface="Georgia"/>
              <a:sym typeface="Georgia"/>
            </a:endParaRPr>
          </a:p>
          <a:p>
            <a:pPr indent="0" lvl="0" marL="12700" marR="5080" rtl="0" algn="l">
              <a:lnSpc>
                <a:spcPct val="100000"/>
              </a:lnSpc>
              <a:spcBef>
                <a:spcPts val="440"/>
              </a:spcBef>
              <a:spcAft>
                <a:spcPts val="0"/>
              </a:spcAft>
              <a:buClr>
                <a:srgbClr val="000000"/>
              </a:buClr>
              <a:buFont typeface="Arial"/>
              <a:buNone/>
            </a:pPr>
            <a:r>
              <a:rPr lang="en-US" sz="1000">
                <a:latin typeface="Tahoma"/>
                <a:ea typeface="Tahoma"/>
                <a:cs typeface="Tahoma"/>
                <a:sym typeface="Tahoma"/>
              </a:rPr>
              <a:t>After doing some experiments, considering the number of </a:t>
            </a:r>
            <a:r>
              <a:rPr lang="en-US" sz="1000">
                <a:latin typeface="Tahoma"/>
                <a:ea typeface="Tahoma"/>
                <a:cs typeface="Tahoma"/>
                <a:sym typeface="Tahoma"/>
              </a:rPr>
              <a:t>datapoints</a:t>
            </a:r>
            <a:r>
              <a:rPr lang="en-US" sz="1000">
                <a:latin typeface="Tahoma"/>
                <a:ea typeface="Tahoma"/>
                <a:cs typeface="Tahoma"/>
                <a:sym typeface="Tahoma"/>
              </a:rPr>
              <a:t> I changed the regression model to a neural network and achieved higher accuracy.</a:t>
            </a:r>
            <a:endParaRPr sz="1000">
              <a:latin typeface="Tahoma"/>
              <a:ea typeface="Tahoma"/>
              <a:cs typeface="Tahoma"/>
              <a:sym typeface="Tahoma"/>
            </a:endParaRPr>
          </a:p>
        </p:txBody>
      </p:sp>
      <p:sp>
        <p:nvSpPr>
          <p:cNvPr id="342" name="Google Shape;342;g2e37e037931_0_35"/>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ahoma"/>
                <a:ea typeface="Tahoma"/>
                <a:cs typeface="Tahoma"/>
                <a:sym typeface="Tahoma"/>
              </a:rPr>
              <a:t>The </a:t>
            </a:r>
            <a:r>
              <a:rPr lang="en-US" sz="1800">
                <a:solidFill>
                  <a:srgbClr val="980000"/>
                </a:solidFill>
                <a:latin typeface="Tahoma"/>
                <a:ea typeface="Tahoma"/>
                <a:cs typeface="Tahoma"/>
                <a:sym typeface="Tahoma"/>
              </a:rPr>
              <a:t>predictive</a:t>
            </a:r>
            <a:r>
              <a:rPr lang="en-US" sz="1800">
                <a:solidFill>
                  <a:schemeClr val="dk1"/>
                </a:solidFill>
                <a:latin typeface="Tahoma"/>
                <a:ea typeface="Tahoma"/>
                <a:cs typeface="Tahoma"/>
                <a:sym typeface="Tahoma"/>
              </a:rPr>
              <a:t> </a:t>
            </a:r>
            <a:r>
              <a:rPr lang="en-US" sz="1800">
                <a:solidFill>
                  <a:srgbClr val="980000"/>
                </a:solidFill>
                <a:latin typeface="Tahoma"/>
                <a:ea typeface="Tahoma"/>
                <a:cs typeface="Tahoma"/>
                <a:sym typeface="Tahoma"/>
              </a:rPr>
              <a:t>model</a:t>
            </a:r>
            <a:endParaRPr>
              <a:solidFill>
                <a:srgbClr val="980000"/>
              </a:solidFill>
              <a:latin typeface="Tahoma"/>
              <a:ea typeface="Tahoma"/>
              <a:cs typeface="Tahoma"/>
              <a:sym typeface="Tahoma"/>
            </a:endParaRPr>
          </a:p>
        </p:txBody>
      </p:sp>
      <p:sp>
        <p:nvSpPr>
          <p:cNvPr id="343" name="Google Shape;343;g2e37e037931_0_35"/>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44" name="Google Shape;344;g2e37e037931_0_35"/>
          <p:cNvPicPr preferRelativeResize="0"/>
          <p:nvPr/>
        </p:nvPicPr>
        <p:blipFill>
          <a:blip r:embed="rId3">
            <a:alphaModFix/>
          </a:blip>
          <a:stretch>
            <a:fillRect/>
          </a:stretch>
        </p:blipFill>
        <p:spPr>
          <a:xfrm>
            <a:off x="5446100" y="146663"/>
            <a:ext cx="3336725" cy="2660613"/>
          </a:xfrm>
          <a:prstGeom prst="rect">
            <a:avLst/>
          </a:prstGeom>
          <a:noFill/>
          <a:ln>
            <a:noFill/>
          </a:ln>
        </p:spPr>
      </p:pic>
      <p:pic>
        <p:nvPicPr>
          <p:cNvPr id="345" name="Google Shape;345;g2e37e037931_0_35"/>
          <p:cNvPicPr preferRelativeResize="0"/>
          <p:nvPr/>
        </p:nvPicPr>
        <p:blipFill rotWithShape="1">
          <a:blip r:embed="rId4">
            <a:alphaModFix/>
          </a:blip>
          <a:srcRect b="0" l="0" r="10265" t="0"/>
          <a:stretch/>
        </p:blipFill>
        <p:spPr>
          <a:xfrm>
            <a:off x="5446100" y="2654875"/>
            <a:ext cx="3336725" cy="213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9" name="Shape 349"/>
        <p:cNvGrpSpPr/>
        <p:nvPr/>
      </p:nvGrpSpPr>
      <p:grpSpPr>
        <a:xfrm>
          <a:off x="0" y="0"/>
          <a:ext cx="0" cy="0"/>
          <a:chOff x="0" y="0"/>
          <a:chExt cx="0" cy="0"/>
        </a:xfrm>
      </p:grpSpPr>
      <p:sp>
        <p:nvSpPr>
          <p:cNvPr id="350" name="Google Shape;350;g2e37e037931_0_49"/>
          <p:cNvSpPr/>
          <p:nvPr/>
        </p:nvSpPr>
        <p:spPr>
          <a:xfrm>
            <a:off x="7686900" y="-1172125"/>
            <a:ext cx="326390" cy="865505"/>
          </a:xfrm>
          <a:custGeom>
            <a:rect b="b" l="l" r="r" t="t"/>
            <a:pathLst>
              <a:path extrusionOk="0" h="865505" w="326390">
                <a:moveTo>
                  <a:pt x="0" y="865068"/>
                </a:moveTo>
                <a:lnTo>
                  <a:pt x="892" y="816212"/>
                </a:lnTo>
                <a:lnTo>
                  <a:pt x="3548" y="767809"/>
                </a:lnTo>
                <a:lnTo>
                  <a:pt x="7936" y="719892"/>
                </a:lnTo>
                <a:lnTo>
                  <a:pt x="14025" y="672491"/>
                </a:lnTo>
                <a:lnTo>
                  <a:pt x="21785" y="625639"/>
                </a:lnTo>
                <a:lnTo>
                  <a:pt x="31183" y="579367"/>
                </a:lnTo>
                <a:lnTo>
                  <a:pt x="42188" y="533706"/>
                </a:lnTo>
                <a:lnTo>
                  <a:pt x="54769" y="488688"/>
                </a:lnTo>
                <a:lnTo>
                  <a:pt x="68895" y="444344"/>
                </a:lnTo>
                <a:lnTo>
                  <a:pt x="84535" y="400706"/>
                </a:lnTo>
                <a:lnTo>
                  <a:pt x="101657" y="357806"/>
                </a:lnTo>
                <a:lnTo>
                  <a:pt x="120229" y="315674"/>
                </a:lnTo>
                <a:lnTo>
                  <a:pt x="140222" y="274342"/>
                </a:lnTo>
                <a:lnTo>
                  <a:pt x="161603" y="233842"/>
                </a:lnTo>
                <a:lnTo>
                  <a:pt x="184341" y="194206"/>
                </a:lnTo>
                <a:lnTo>
                  <a:pt x="208405" y="155464"/>
                </a:lnTo>
                <a:lnTo>
                  <a:pt x="233764" y="117649"/>
                </a:lnTo>
                <a:lnTo>
                  <a:pt x="260387" y="80792"/>
                </a:lnTo>
                <a:lnTo>
                  <a:pt x="288241" y="44923"/>
                </a:lnTo>
                <a:lnTo>
                  <a:pt x="317296" y="10076"/>
                </a:lnTo>
                <a:lnTo>
                  <a:pt x="326308" y="0"/>
                </a:lnTo>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1" name="Google Shape;351;g2e37e037931_0_49"/>
          <p:cNvSpPr txBox="1"/>
          <p:nvPr/>
        </p:nvSpPr>
        <p:spPr>
          <a:xfrm>
            <a:off x="1915375" y="974900"/>
            <a:ext cx="3231300" cy="852900"/>
          </a:xfrm>
          <a:prstGeom prst="rect">
            <a:avLst/>
          </a:prstGeom>
          <a:noFill/>
          <a:ln>
            <a:noFill/>
          </a:ln>
        </p:spPr>
        <p:txBody>
          <a:bodyPr anchorCtr="0" anchor="t" bIns="0" lIns="0" spcFirstLastPara="1" rIns="0" wrap="square" tIns="118100">
            <a:spAutoFit/>
          </a:bodyPr>
          <a:lstStyle/>
          <a:p>
            <a:pPr indent="0" lvl="0" marL="0" marR="0" rtl="0" algn="l">
              <a:lnSpc>
                <a:spcPct val="100000"/>
              </a:lnSpc>
              <a:spcBef>
                <a:spcPts val="0"/>
              </a:spcBef>
              <a:spcAft>
                <a:spcPts val="0"/>
              </a:spcAft>
              <a:buNone/>
            </a:pPr>
            <a:r>
              <a:rPr i="1" lang="en-US">
                <a:solidFill>
                  <a:srgbClr val="E43E30"/>
                </a:solidFill>
                <a:latin typeface="Georgia"/>
                <a:ea typeface="Georgia"/>
                <a:cs typeface="Georgia"/>
                <a:sym typeface="Georgia"/>
              </a:rPr>
              <a:t>Loss and Accuracy</a:t>
            </a:r>
            <a:endParaRPr>
              <a:latin typeface="Georgia"/>
              <a:ea typeface="Georgia"/>
              <a:cs typeface="Georgia"/>
              <a:sym typeface="Georgia"/>
            </a:endParaRPr>
          </a:p>
          <a:p>
            <a:pPr indent="0" lvl="0" marL="12700" marR="5080" rtl="0" algn="l">
              <a:lnSpc>
                <a:spcPct val="100000"/>
              </a:lnSpc>
              <a:spcBef>
                <a:spcPts val="440"/>
              </a:spcBef>
              <a:spcAft>
                <a:spcPts val="0"/>
              </a:spcAft>
              <a:buClr>
                <a:srgbClr val="000000"/>
              </a:buClr>
              <a:buFont typeface="Arial"/>
              <a:buNone/>
            </a:pPr>
            <a:r>
              <a:rPr lang="en-US" sz="1000">
                <a:latin typeface="Tahoma"/>
                <a:ea typeface="Tahoma"/>
                <a:cs typeface="Tahoma"/>
                <a:sym typeface="Tahoma"/>
              </a:rPr>
              <a:t>Although the results aren-t optimal, we see improvement with overall iterations and increase of Epochs. Improving the validation is something to aspire for.</a:t>
            </a:r>
            <a:endParaRPr sz="1000">
              <a:latin typeface="Tahoma"/>
              <a:ea typeface="Tahoma"/>
              <a:cs typeface="Tahoma"/>
              <a:sym typeface="Tahoma"/>
            </a:endParaRPr>
          </a:p>
        </p:txBody>
      </p:sp>
      <p:sp>
        <p:nvSpPr>
          <p:cNvPr id="352" name="Google Shape;352;g2e37e037931_0_49"/>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ahoma"/>
                <a:ea typeface="Tahoma"/>
                <a:cs typeface="Tahoma"/>
                <a:sym typeface="Tahoma"/>
              </a:rPr>
              <a:t>Performance of the</a:t>
            </a:r>
            <a:endParaRPr sz="1800">
              <a:solidFill>
                <a:schemeClr val="dk1"/>
              </a:solidFill>
              <a:latin typeface="Tahoma"/>
              <a:ea typeface="Tahoma"/>
              <a:cs typeface="Tahoma"/>
              <a:sym typeface="Tahoma"/>
            </a:endParaRPr>
          </a:p>
          <a:p>
            <a:pPr indent="0" lvl="0" marL="0" rtl="0" algn="l">
              <a:spcBef>
                <a:spcPts val="0"/>
              </a:spcBef>
              <a:spcAft>
                <a:spcPts val="0"/>
              </a:spcAft>
              <a:buNone/>
            </a:pPr>
            <a:r>
              <a:rPr lang="en-US" sz="1800">
                <a:solidFill>
                  <a:srgbClr val="980000"/>
                </a:solidFill>
                <a:latin typeface="Tahoma"/>
                <a:ea typeface="Tahoma"/>
                <a:cs typeface="Tahoma"/>
                <a:sym typeface="Tahoma"/>
              </a:rPr>
              <a:t>neural network</a:t>
            </a:r>
            <a:endParaRPr sz="1800">
              <a:solidFill>
                <a:srgbClr val="980000"/>
              </a:solidFill>
              <a:latin typeface="Tahoma"/>
              <a:ea typeface="Tahoma"/>
              <a:cs typeface="Tahoma"/>
              <a:sym typeface="Tahoma"/>
            </a:endParaRPr>
          </a:p>
        </p:txBody>
      </p:sp>
      <p:sp>
        <p:nvSpPr>
          <p:cNvPr id="353" name="Google Shape;353;g2e37e037931_0_49"/>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54" name="Google Shape;354;g2e37e037931_0_49"/>
          <p:cNvPicPr preferRelativeResize="0"/>
          <p:nvPr/>
        </p:nvPicPr>
        <p:blipFill>
          <a:blip r:embed="rId3">
            <a:alphaModFix/>
          </a:blip>
          <a:stretch>
            <a:fillRect/>
          </a:stretch>
        </p:blipFill>
        <p:spPr>
          <a:xfrm>
            <a:off x="5344275" y="2751569"/>
            <a:ext cx="3481826" cy="1885706"/>
          </a:xfrm>
          <a:prstGeom prst="rect">
            <a:avLst/>
          </a:prstGeom>
          <a:noFill/>
          <a:ln>
            <a:noFill/>
          </a:ln>
        </p:spPr>
      </p:pic>
      <p:pic>
        <p:nvPicPr>
          <p:cNvPr id="355" name="Google Shape;355;g2e37e037931_0_49"/>
          <p:cNvPicPr preferRelativeResize="0"/>
          <p:nvPr/>
        </p:nvPicPr>
        <p:blipFill>
          <a:blip r:embed="rId4">
            <a:alphaModFix/>
          </a:blip>
          <a:stretch>
            <a:fillRect/>
          </a:stretch>
        </p:blipFill>
        <p:spPr>
          <a:xfrm>
            <a:off x="5299075" y="685800"/>
            <a:ext cx="3481823" cy="188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 name="Shape 61"/>
        <p:cNvGrpSpPr/>
        <p:nvPr/>
      </p:nvGrpSpPr>
      <p:grpSpPr>
        <a:xfrm>
          <a:off x="0" y="0"/>
          <a:ext cx="0" cy="0"/>
          <a:chOff x="0" y="0"/>
          <a:chExt cx="0" cy="0"/>
        </a:xfrm>
      </p:grpSpPr>
      <p:sp>
        <p:nvSpPr>
          <p:cNvPr id="62" name="Google Shape;62;p10"/>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63" name="Google Shape;63;p10"/>
          <p:cNvGrpSpPr/>
          <p:nvPr/>
        </p:nvGrpSpPr>
        <p:grpSpPr>
          <a:xfrm>
            <a:off x="1" y="1835531"/>
            <a:ext cx="9143997" cy="3307968"/>
            <a:chOff x="1" y="1835531"/>
            <a:chExt cx="9143997" cy="3307968"/>
          </a:xfrm>
        </p:grpSpPr>
        <p:pic>
          <p:nvPicPr>
            <p:cNvPr id="64" name="Google Shape;64;p10"/>
            <p:cNvPicPr preferRelativeResize="0"/>
            <p:nvPr/>
          </p:nvPicPr>
          <p:blipFill rotWithShape="1">
            <a:blip r:embed="rId3">
              <a:alphaModFix/>
            </a:blip>
            <a:srcRect b="0" l="0" r="0" t="0"/>
            <a:stretch/>
          </p:blipFill>
          <p:spPr>
            <a:xfrm>
              <a:off x="1" y="1921368"/>
              <a:ext cx="9143997" cy="3222131"/>
            </a:xfrm>
            <a:prstGeom prst="rect">
              <a:avLst/>
            </a:prstGeom>
            <a:noFill/>
            <a:ln>
              <a:noFill/>
            </a:ln>
          </p:spPr>
        </p:pic>
        <p:pic>
          <p:nvPicPr>
            <p:cNvPr id="65" name="Google Shape;65;p10"/>
            <p:cNvPicPr preferRelativeResize="0"/>
            <p:nvPr/>
          </p:nvPicPr>
          <p:blipFill rotWithShape="1">
            <a:blip r:embed="rId4">
              <a:alphaModFix/>
            </a:blip>
            <a:srcRect b="0" l="0" r="0" t="0"/>
            <a:stretch/>
          </p:blipFill>
          <p:spPr>
            <a:xfrm>
              <a:off x="4579424" y="1835531"/>
              <a:ext cx="1047983" cy="1107469"/>
            </a:xfrm>
            <a:prstGeom prst="rect">
              <a:avLst/>
            </a:prstGeom>
            <a:noFill/>
            <a:ln>
              <a:noFill/>
            </a:ln>
          </p:spPr>
        </p:pic>
        <p:pic>
          <p:nvPicPr>
            <p:cNvPr id="66" name="Google Shape;66;p10"/>
            <p:cNvPicPr preferRelativeResize="0"/>
            <p:nvPr/>
          </p:nvPicPr>
          <p:blipFill rotWithShape="1">
            <a:blip r:embed="rId5">
              <a:alphaModFix/>
            </a:blip>
            <a:srcRect b="0" l="0" r="0" t="0"/>
            <a:stretch/>
          </p:blipFill>
          <p:spPr>
            <a:xfrm>
              <a:off x="4579424" y="3181308"/>
              <a:ext cx="1107340" cy="1107341"/>
            </a:xfrm>
            <a:prstGeom prst="rect">
              <a:avLst/>
            </a:prstGeom>
            <a:noFill/>
            <a:ln>
              <a:noFill/>
            </a:ln>
          </p:spPr>
        </p:pic>
      </p:grpSp>
      <p:sp>
        <p:nvSpPr>
          <p:cNvPr id="67" name="Google Shape;67;p10"/>
          <p:cNvSpPr txBox="1"/>
          <p:nvPr/>
        </p:nvSpPr>
        <p:spPr>
          <a:xfrm>
            <a:off x="1149617" y="1530671"/>
            <a:ext cx="2556000" cy="1769400"/>
          </a:xfrm>
          <a:prstGeom prst="rect">
            <a:avLst/>
          </a:prstGeom>
          <a:noFill/>
          <a:ln>
            <a:noFill/>
          </a:ln>
        </p:spPr>
        <p:txBody>
          <a:bodyPr anchorCtr="0" anchor="t" bIns="0" lIns="0" spcFirstLastPara="1" rIns="0" wrap="square" tIns="82550">
            <a:spAutoFit/>
          </a:bodyPr>
          <a:lstStyle/>
          <a:p>
            <a:pPr indent="0" lvl="0" marL="12700" marR="5080" rtl="0" algn="l">
              <a:lnSpc>
                <a:spcPct val="102000"/>
              </a:lnSpc>
              <a:spcBef>
                <a:spcPts val="0"/>
              </a:spcBef>
              <a:spcAft>
                <a:spcPts val="0"/>
              </a:spcAft>
              <a:buNone/>
            </a:pPr>
            <a:r>
              <a:rPr b="1" lang="en-US" sz="3000">
                <a:solidFill>
                  <a:srgbClr val="FFFFFF"/>
                </a:solidFill>
                <a:latin typeface="Tahoma"/>
                <a:ea typeface="Tahoma"/>
                <a:cs typeface="Tahoma"/>
                <a:sym typeface="Tahoma"/>
              </a:rPr>
              <a:t>What We Will Discuss</a:t>
            </a:r>
            <a:endParaRPr sz="3000">
              <a:latin typeface="Tahoma"/>
              <a:ea typeface="Tahoma"/>
              <a:cs typeface="Tahoma"/>
              <a:sym typeface="Tahoma"/>
            </a:endParaRPr>
          </a:p>
          <a:p>
            <a:pPr indent="0" lvl="0" marL="12700" marR="376555" rtl="0" algn="l">
              <a:lnSpc>
                <a:spcPct val="100000"/>
              </a:lnSpc>
              <a:spcBef>
                <a:spcPts val="2200"/>
              </a:spcBef>
              <a:spcAft>
                <a:spcPts val="0"/>
              </a:spcAft>
              <a:buNone/>
            </a:pPr>
            <a:r>
              <a:rPr i="1" lang="en-US" sz="1500">
                <a:solidFill>
                  <a:srgbClr val="E43E30"/>
                </a:solidFill>
                <a:latin typeface="Tahoma"/>
                <a:ea typeface="Tahoma"/>
                <a:cs typeface="Tahoma"/>
                <a:sym typeface="Tahoma"/>
              </a:rPr>
              <a:t>Your challenges, our solutions.</a:t>
            </a:r>
            <a:endParaRPr i="1" sz="1500">
              <a:latin typeface="Tahoma"/>
              <a:ea typeface="Tahoma"/>
              <a:cs typeface="Tahoma"/>
              <a:sym typeface="Tahoma"/>
            </a:endParaRPr>
          </a:p>
        </p:txBody>
      </p:sp>
      <p:pic>
        <p:nvPicPr>
          <p:cNvPr id="68" name="Google Shape;68;p10"/>
          <p:cNvPicPr preferRelativeResize="0"/>
          <p:nvPr/>
        </p:nvPicPr>
        <p:blipFill rotWithShape="1">
          <a:blip r:embed="rId6">
            <a:alphaModFix/>
          </a:blip>
          <a:srcRect b="0" l="0" r="0" t="0"/>
          <a:stretch/>
        </p:blipFill>
        <p:spPr>
          <a:xfrm>
            <a:off x="4579424" y="556137"/>
            <a:ext cx="1107340" cy="1107341"/>
          </a:xfrm>
          <a:prstGeom prst="rect">
            <a:avLst/>
          </a:prstGeom>
          <a:noFill/>
          <a:ln>
            <a:noFill/>
          </a:ln>
        </p:spPr>
      </p:pic>
      <p:sp>
        <p:nvSpPr>
          <p:cNvPr id="69" name="Google Shape;69;p10"/>
          <p:cNvSpPr txBox="1"/>
          <p:nvPr/>
        </p:nvSpPr>
        <p:spPr>
          <a:xfrm>
            <a:off x="6186871" y="798313"/>
            <a:ext cx="1722000" cy="1228800"/>
          </a:xfrm>
          <a:prstGeom prst="rect">
            <a:avLst/>
          </a:prstGeom>
          <a:noFill/>
          <a:ln>
            <a:noFill/>
          </a:ln>
        </p:spPr>
        <p:txBody>
          <a:bodyPr anchorCtr="0" anchor="t" bIns="0" lIns="0" spcFirstLastPara="1" rIns="0" wrap="square" tIns="12700">
            <a:spAutoFit/>
          </a:bodyPr>
          <a:lstStyle/>
          <a:p>
            <a:pPr indent="0" lvl="0" marL="0" rtl="0" algn="l">
              <a:lnSpc>
                <a:spcPct val="115000"/>
              </a:lnSpc>
              <a:spcBef>
                <a:spcPts val="0"/>
              </a:spcBef>
              <a:spcAft>
                <a:spcPts val="0"/>
              </a:spcAft>
              <a:buClr>
                <a:schemeClr val="dk1"/>
              </a:buClr>
              <a:buSzPts val="1100"/>
              <a:buFont typeface="Arial"/>
              <a:buNone/>
            </a:pPr>
            <a:r>
              <a:rPr lang="en-US" sz="1000">
                <a:solidFill>
                  <a:srgbClr val="FFFFFF"/>
                </a:solidFill>
                <a:latin typeface="Tahoma"/>
                <a:ea typeface="Tahoma"/>
                <a:cs typeface="Tahoma"/>
                <a:sym typeface="Tahoma"/>
              </a:rPr>
              <a:t>The goal is to build a data driven attribution model to assign credits to Channels related to total conversions and to compare with the Last Click model</a:t>
            </a:r>
            <a:endParaRPr sz="1000">
              <a:solidFill>
                <a:srgbClr val="FFFFFF"/>
              </a:solidFill>
              <a:latin typeface="Tahoma"/>
              <a:ea typeface="Tahoma"/>
              <a:cs typeface="Tahoma"/>
              <a:sym typeface="Tahoma"/>
            </a:endParaRPr>
          </a:p>
          <a:p>
            <a:pPr indent="0" lvl="0" marL="12700" marR="5080" rtl="0" algn="l">
              <a:lnSpc>
                <a:spcPct val="100000"/>
              </a:lnSpc>
              <a:spcBef>
                <a:spcPts val="0"/>
              </a:spcBef>
              <a:spcAft>
                <a:spcPts val="0"/>
              </a:spcAft>
              <a:buNone/>
            </a:pPr>
            <a:r>
              <a:t/>
            </a:r>
            <a:endParaRPr sz="1000">
              <a:solidFill>
                <a:srgbClr val="FFFFFF"/>
              </a:solidFill>
              <a:latin typeface="Tahoma"/>
              <a:ea typeface="Tahoma"/>
              <a:cs typeface="Tahoma"/>
              <a:sym typeface="Tahoma"/>
            </a:endParaRPr>
          </a:p>
        </p:txBody>
      </p:sp>
      <p:sp>
        <p:nvSpPr>
          <p:cNvPr id="70" name="Google Shape;70;p10"/>
          <p:cNvSpPr txBox="1"/>
          <p:nvPr/>
        </p:nvSpPr>
        <p:spPr>
          <a:xfrm>
            <a:off x="6186871" y="3475551"/>
            <a:ext cx="1775400" cy="7824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rgbClr val="FFFFFF"/>
                </a:solidFill>
                <a:latin typeface="Tahoma"/>
                <a:ea typeface="Tahoma"/>
                <a:cs typeface="Tahoma"/>
                <a:sym typeface="Tahoma"/>
              </a:rPr>
              <a:t>The goal is to build a model to predict the Customer Churn probability for the customers based on the available data</a:t>
            </a:r>
            <a:endParaRPr sz="1000">
              <a:solidFill>
                <a:srgbClr val="FFFFFF"/>
              </a:solidFill>
              <a:latin typeface="Tahoma"/>
              <a:ea typeface="Tahoma"/>
              <a:cs typeface="Tahoma"/>
              <a:sym typeface="Tahoma"/>
            </a:endParaRPr>
          </a:p>
          <a:p>
            <a:pPr indent="0" lvl="0" marL="12700" marR="5080" rtl="0" algn="l">
              <a:lnSpc>
                <a:spcPct val="100000"/>
              </a:lnSpc>
              <a:spcBef>
                <a:spcPts val="0"/>
              </a:spcBef>
              <a:spcAft>
                <a:spcPts val="0"/>
              </a:spcAft>
              <a:buNone/>
            </a:pPr>
            <a:r>
              <a:t/>
            </a:r>
            <a:endParaRPr sz="1000">
              <a:solidFill>
                <a:srgbClr val="FFFFFF"/>
              </a:solidFill>
              <a:latin typeface="Tahoma"/>
              <a:ea typeface="Tahoma"/>
              <a:cs typeface="Tahoma"/>
              <a:sym typeface="Tahoma"/>
            </a:endParaRPr>
          </a:p>
        </p:txBody>
      </p:sp>
      <p:sp>
        <p:nvSpPr>
          <p:cNvPr id="71" name="Google Shape;71;p10"/>
          <p:cNvSpPr txBox="1"/>
          <p:nvPr/>
        </p:nvSpPr>
        <p:spPr>
          <a:xfrm>
            <a:off x="6186871" y="2210160"/>
            <a:ext cx="1695600" cy="4746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rgbClr val="FFFFFF"/>
                </a:solidFill>
                <a:latin typeface="Tahoma"/>
                <a:ea typeface="Tahoma"/>
                <a:cs typeface="Tahoma"/>
                <a:sym typeface="Tahoma"/>
              </a:rPr>
              <a:t>The goal is to cluster users based on the data provided in the table “orders”</a:t>
            </a:r>
            <a:endParaRPr sz="1000">
              <a:latin typeface="Tahoma"/>
              <a:ea typeface="Tahoma"/>
              <a:cs typeface="Tahoma"/>
              <a:sym typeface="Tahoma"/>
            </a:endParaRPr>
          </a:p>
        </p:txBody>
      </p:sp>
      <p:sp>
        <p:nvSpPr>
          <p:cNvPr id="72" name="Google Shape;72;p10"/>
          <p:cNvSpPr txBox="1"/>
          <p:nvPr/>
        </p:nvSpPr>
        <p:spPr>
          <a:xfrm>
            <a:off x="5033399" y="1160725"/>
            <a:ext cx="9036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FFFFFF"/>
                </a:solidFill>
                <a:latin typeface="Tahoma"/>
                <a:ea typeface="Tahoma"/>
                <a:cs typeface="Tahoma"/>
                <a:sym typeface="Tahoma"/>
              </a:rPr>
              <a:t>MARKETING</a:t>
            </a:r>
            <a:endParaRPr sz="1100">
              <a:latin typeface="Tahoma"/>
              <a:ea typeface="Tahoma"/>
              <a:cs typeface="Tahoma"/>
              <a:sym typeface="Tahoma"/>
            </a:endParaRPr>
          </a:p>
          <a:p>
            <a:pPr indent="0" lvl="0" marL="12700" marR="0" rtl="0" algn="l">
              <a:lnSpc>
                <a:spcPct val="100000"/>
              </a:lnSpc>
              <a:spcBef>
                <a:spcPts val="0"/>
              </a:spcBef>
              <a:spcAft>
                <a:spcPts val="0"/>
              </a:spcAft>
              <a:buNone/>
            </a:pPr>
            <a:r>
              <a:rPr lang="en-US" sz="1100">
                <a:solidFill>
                  <a:srgbClr val="FFFFFF"/>
                </a:solidFill>
                <a:latin typeface="Tahoma"/>
                <a:ea typeface="Tahoma"/>
                <a:cs typeface="Tahoma"/>
                <a:sym typeface="Tahoma"/>
              </a:rPr>
              <a:t>ATTRIBUTION</a:t>
            </a:r>
            <a:endParaRPr sz="1100">
              <a:latin typeface="Tahoma"/>
              <a:ea typeface="Tahoma"/>
              <a:cs typeface="Tahoma"/>
              <a:sym typeface="Tahoma"/>
            </a:endParaRPr>
          </a:p>
        </p:txBody>
      </p:sp>
      <p:sp>
        <p:nvSpPr>
          <p:cNvPr id="73" name="Google Shape;73;p10"/>
          <p:cNvSpPr txBox="1"/>
          <p:nvPr/>
        </p:nvSpPr>
        <p:spPr>
          <a:xfrm>
            <a:off x="5033400" y="2476025"/>
            <a:ext cx="11073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FFFFFF"/>
                </a:solidFill>
                <a:latin typeface="Tahoma"/>
                <a:ea typeface="Tahoma"/>
                <a:cs typeface="Tahoma"/>
                <a:sym typeface="Tahoma"/>
              </a:rPr>
              <a:t>CUSTOMER</a:t>
            </a:r>
            <a:endParaRPr sz="1100">
              <a:latin typeface="Tahoma"/>
              <a:ea typeface="Tahoma"/>
              <a:cs typeface="Tahoma"/>
              <a:sym typeface="Tahoma"/>
            </a:endParaRPr>
          </a:p>
          <a:p>
            <a:pPr indent="0" lvl="0" marL="12700" marR="0" rtl="0" algn="l">
              <a:lnSpc>
                <a:spcPct val="100000"/>
              </a:lnSpc>
              <a:spcBef>
                <a:spcPts val="0"/>
              </a:spcBef>
              <a:spcAft>
                <a:spcPts val="0"/>
              </a:spcAft>
              <a:buNone/>
            </a:pPr>
            <a:r>
              <a:rPr lang="en-US" sz="1100">
                <a:solidFill>
                  <a:srgbClr val="FFFFFF"/>
                </a:solidFill>
                <a:latin typeface="Tahoma"/>
                <a:ea typeface="Tahoma"/>
                <a:cs typeface="Tahoma"/>
                <a:sym typeface="Tahoma"/>
              </a:rPr>
              <a:t>SEGMENTATION</a:t>
            </a:r>
            <a:endParaRPr sz="1100">
              <a:latin typeface="Tahoma"/>
              <a:ea typeface="Tahoma"/>
              <a:cs typeface="Tahoma"/>
              <a:sym typeface="Tahoma"/>
            </a:endParaRPr>
          </a:p>
        </p:txBody>
      </p:sp>
      <p:sp>
        <p:nvSpPr>
          <p:cNvPr id="74" name="Google Shape;74;p10"/>
          <p:cNvSpPr txBox="1"/>
          <p:nvPr/>
        </p:nvSpPr>
        <p:spPr>
          <a:xfrm>
            <a:off x="5033399" y="3839250"/>
            <a:ext cx="10308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FFFFFF"/>
                </a:solidFill>
                <a:latin typeface="Tahoma"/>
                <a:ea typeface="Tahoma"/>
                <a:cs typeface="Tahoma"/>
                <a:sym typeface="Tahoma"/>
              </a:rPr>
              <a:t>CHURN RATE</a:t>
            </a:r>
            <a:endParaRPr sz="1100">
              <a:latin typeface="Tahoma"/>
              <a:ea typeface="Tahoma"/>
              <a:cs typeface="Tahoma"/>
              <a:sym typeface="Tahoma"/>
            </a:endParaRPr>
          </a:p>
          <a:p>
            <a:pPr indent="0" lvl="0" marL="12700" marR="0" rtl="0" algn="l">
              <a:lnSpc>
                <a:spcPct val="100000"/>
              </a:lnSpc>
              <a:spcBef>
                <a:spcPts val="0"/>
              </a:spcBef>
              <a:spcAft>
                <a:spcPts val="0"/>
              </a:spcAft>
              <a:buNone/>
            </a:pPr>
            <a:r>
              <a:rPr lang="en-US" sz="1100">
                <a:solidFill>
                  <a:srgbClr val="FFFFFF"/>
                </a:solidFill>
                <a:latin typeface="Tahoma"/>
                <a:ea typeface="Tahoma"/>
                <a:cs typeface="Tahoma"/>
                <a:sym typeface="Tahoma"/>
              </a:rPr>
              <a:t>PREDICTION</a:t>
            </a:r>
            <a:endParaRPr sz="1100">
              <a:latin typeface="Tahoma"/>
              <a:ea typeface="Tahoma"/>
              <a:cs typeface="Tahoma"/>
              <a:sym typeface="Tahoma"/>
            </a:endParaRPr>
          </a:p>
        </p:txBody>
      </p:sp>
      <p:pic>
        <p:nvPicPr>
          <p:cNvPr id="75" name="Google Shape;75;p10"/>
          <p:cNvPicPr preferRelativeResize="0"/>
          <p:nvPr/>
        </p:nvPicPr>
        <p:blipFill rotWithShape="1">
          <a:blip r:embed="rId7">
            <a:alphaModFix/>
          </a:blip>
          <a:srcRect b="0" l="0" r="0" t="0"/>
          <a:stretch/>
        </p:blipFill>
        <p:spPr>
          <a:xfrm>
            <a:off x="497603" y="2819225"/>
            <a:ext cx="476334" cy="4742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 name="Shape 359"/>
        <p:cNvGrpSpPr/>
        <p:nvPr/>
      </p:nvGrpSpPr>
      <p:grpSpPr>
        <a:xfrm>
          <a:off x="0" y="0"/>
          <a:ext cx="0" cy="0"/>
          <a:chOff x="0" y="0"/>
          <a:chExt cx="0" cy="0"/>
        </a:xfrm>
      </p:grpSpPr>
      <p:sp>
        <p:nvSpPr>
          <p:cNvPr id="360" name="Google Shape;360;g2e0828d2a1e_2_90"/>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361" name="Google Shape;361;g2e0828d2a1e_2_90"/>
          <p:cNvGrpSpPr/>
          <p:nvPr/>
        </p:nvGrpSpPr>
        <p:grpSpPr>
          <a:xfrm>
            <a:off x="176146" y="1308605"/>
            <a:ext cx="2148595" cy="3385287"/>
            <a:chOff x="115125" y="1051519"/>
            <a:chExt cx="2597117" cy="4091971"/>
          </a:xfrm>
        </p:grpSpPr>
        <p:sp>
          <p:nvSpPr>
            <p:cNvPr id="362" name="Google Shape;362;g2e0828d2a1e_2_90"/>
            <p:cNvSpPr/>
            <p:nvPr/>
          </p:nvSpPr>
          <p:spPr>
            <a:xfrm>
              <a:off x="327025" y="2161624"/>
              <a:ext cx="2385217" cy="2451711"/>
            </a:xfrm>
            <a:custGeom>
              <a:rect b="b" l="l" r="r" t="t"/>
              <a:pathLst>
                <a:path extrusionOk="0" h="1419225" w="1526539">
                  <a:moveTo>
                    <a:pt x="0" y="236449"/>
                  </a:moveTo>
                  <a:lnTo>
                    <a:pt x="4803" y="188797"/>
                  </a:lnTo>
                  <a:lnTo>
                    <a:pt x="18581" y="144412"/>
                  </a:lnTo>
                  <a:lnTo>
                    <a:pt x="40381" y="104248"/>
                  </a:lnTo>
                  <a:lnTo>
                    <a:pt x="69254" y="69254"/>
                  </a:lnTo>
                  <a:lnTo>
                    <a:pt x="104248" y="40381"/>
                  </a:lnTo>
                  <a:lnTo>
                    <a:pt x="144412" y="18581"/>
                  </a:lnTo>
                  <a:lnTo>
                    <a:pt x="188796" y="4803"/>
                  </a:lnTo>
                  <a:lnTo>
                    <a:pt x="236449" y="0"/>
                  </a:lnTo>
                  <a:lnTo>
                    <a:pt x="1289649" y="0"/>
                  </a:lnTo>
                  <a:lnTo>
                    <a:pt x="1335994" y="4585"/>
                  </a:lnTo>
                  <a:lnTo>
                    <a:pt x="1380135" y="17998"/>
                  </a:lnTo>
                  <a:lnTo>
                    <a:pt x="1420832" y="39726"/>
                  </a:lnTo>
                  <a:lnTo>
                    <a:pt x="1456845" y="69254"/>
                  </a:lnTo>
                  <a:lnTo>
                    <a:pt x="1486373" y="105267"/>
                  </a:lnTo>
                  <a:lnTo>
                    <a:pt x="1508101" y="145964"/>
                  </a:lnTo>
                  <a:lnTo>
                    <a:pt x="1521514" y="190105"/>
                  </a:lnTo>
                  <a:lnTo>
                    <a:pt x="1526099" y="236449"/>
                  </a:lnTo>
                  <a:lnTo>
                    <a:pt x="1526099" y="1182249"/>
                  </a:lnTo>
                  <a:lnTo>
                    <a:pt x="1521296" y="1229902"/>
                  </a:lnTo>
                  <a:lnTo>
                    <a:pt x="1507518" y="1274287"/>
                  </a:lnTo>
                  <a:lnTo>
                    <a:pt x="1485717" y="1314451"/>
                  </a:lnTo>
                  <a:lnTo>
                    <a:pt x="1456845" y="1349445"/>
                  </a:lnTo>
                  <a:lnTo>
                    <a:pt x="1421851" y="1378318"/>
                  </a:lnTo>
                  <a:lnTo>
                    <a:pt x="1381686" y="1400118"/>
                  </a:lnTo>
                  <a:lnTo>
                    <a:pt x="1337302" y="1413896"/>
                  </a:lnTo>
                  <a:lnTo>
                    <a:pt x="1289649" y="1418699"/>
                  </a:lnTo>
                  <a:lnTo>
                    <a:pt x="236449" y="1418699"/>
                  </a:lnTo>
                  <a:lnTo>
                    <a:pt x="188796" y="1413896"/>
                  </a:lnTo>
                  <a:lnTo>
                    <a:pt x="144412" y="1400118"/>
                  </a:lnTo>
                  <a:lnTo>
                    <a:pt x="104248" y="1378318"/>
                  </a:lnTo>
                  <a:lnTo>
                    <a:pt x="69254" y="1349445"/>
                  </a:lnTo>
                  <a:lnTo>
                    <a:pt x="40381" y="1314451"/>
                  </a:lnTo>
                  <a:lnTo>
                    <a:pt x="18581" y="1274287"/>
                  </a:lnTo>
                  <a:lnTo>
                    <a:pt x="4803" y="1229902"/>
                  </a:lnTo>
                  <a:lnTo>
                    <a:pt x="0" y="1182249"/>
                  </a:lnTo>
                  <a:lnTo>
                    <a:pt x="0" y="236449"/>
                  </a:lnTo>
                  <a:close/>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63" name="Google Shape;363;g2e0828d2a1e_2_90"/>
            <p:cNvPicPr preferRelativeResize="0"/>
            <p:nvPr/>
          </p:nvPicPr>
          <p:blipFill>
            <a:blip r:embed="rId3">
              <a:alphaModFix/>
            </a:blip>
            <a:stretch>
              <a:fillRect/>
            </a:stretch>
          </p:blipFill>
          <p:spPr>
            <a:xfrm>
              <a:off x="115125" y="1051519"/>
              <a:ext cx="2455576" cy="4091971"/>
            </a:xfrm>
            <a:prstGeom prst="rect">
              <a:avLst/>
            </a:prstGeom>
            <a:noFill/>
            <a:ln>
              <a:noFill/>
            </a:ln>
          </p:spPr>
        </p:pic>
      </p:grpSp>
      <p:sp>
        <p:nvSpPr>
          <p:cNvPr id="364" name="Google Shape;364;g2e0828d2a1e_2_90"/>
          <p:cNvSpPr txBox="1"/>
          <p:nvPr>
            <p:ph type="title"/>
          </p:nvPr>
        </p:nvSpPr>
        <p:spPr>
          <a:xfrm>
            <a:off x="115125" y="109875"/>
            <a:ext cx="8791800" cy="305400"/>
          </a:xfrm>
          <a:prstGeom prst="rect">
            <a:avLst/>
          </a:prstGeom>
          <a:noFill/>
          <a:ln>
            <a:noFill/>
          </a:ln>
        </p:spPr>
        <p:txBody>
          <a:bodyPr anchorCtr="0" anchor="t" bIns="0" lIns="0" spcFirstLastPara="1" rIns="0" wrap="square" tIns="12700">
            <a:spAutoFit/>
          </a:bodyPr>
          <a:lstStyle/>
          <a:p>
            <a:pPr indent="0" lvl="0" marL="0" marR="5080" rtl="0" algn="r">
              <a:lnSpc>
                <a:spcPct val="110966"/>
              </a:lnSpc>
              <a:spcBef>
                <a:spcPts val="0"/>
              </a:spcBef>
              <a:spcAft>
                <a:spcPts val="0"/>
              </a:spcAft>
              <a:buNone/>
            </a:pPr>
            <a:r>
              <a:rPr i="1" lang="en-US" sz="1900">
                <a:solidFill>
                  <a:srgbClr val="FFFFFF"/>
                </a:solidFill>
                <a:latin typeface="Tahoma"/>
                <a:ea typeface="Tahoma"/>
                <a:cs typeface="Tahoma"/>
                <a:sym typeface="Tahoma"/>
              </a:rPr>
              <a:t>FOR MORE </a:t>
            </a:r>
            <a:r>
              <a:rPr i="1" lang="en-US" sz="1900">
                <a:solidFill>
                  <a:schemeClr val="dk1"/>
                </a:solidFill>
                <a:latin typeface="Tahoma"/>
                <a:ea typeface="Tahoma"/>
                <a:cs typeface="Tahoma"/>
                <a:sym typeface="Tahoma"/>
              </a:rPr>
              <a:t>OUT OF THE BOX</a:t>
            </a:r>
            <a:r>
              <a:rPr i="1" lang="en-US" sz="1900">
                <a:solidFill>
                  <a:srgbClr val="FFFFFF"/>
                </a:solidFill>
                <a:latin typeface="Tahoma"/>
                <a:ea typeface="Tahoma"/>
                <a:cs typeface="Tahoma"/>
                <a:sym typeface="Tahoma"/>
              </a:rPr>
              <a:t> IDEAS, HERE’S OUR </a:t>
            </a:r>
            <a:r>
              <a:rPr i="1" lang="en-US" sz="1900">
                <a:solidFill>
                  <a:schemeClr val="dk1"/>
                </a:solidFill>
                <a:latin typeface="Tahoma"/>
                <a:ea typeface="Tahoma"/>
                <a:cs typeface="Tahoma"/>
                <a:sym typeface="Tahoma"/>
              </a:rPr>
              <a:t>OUT OF THE BOX</a:t>
            </a:r>
            <a:r>
              <a:rPr i="1" lang="en-US" sz="1900">
                <a:solidFill>
                  <a:srgbClr val="FFFFFF"/>
                </a:solidFill>
                <a:latin typeface="Tahoma"/>
                <a:ea typeface="Tahoma"/>
                <a:cs typeface="Tahoma"/>
                <a:sym typeface="Tahoma"/>
              </a:rPr>
              <a:t> TEAM </a:t>
            </a:r>
            <a:endParaRPr i="1" sz="1900">
              <a:latin typeface="Tahoma"/>
              <a:ea typeface="Tahoma"/>
              <a:cs typeface="Tahoma"/>
              <a:sym typeface="Tahoma"/>
            </a:endParaRPr>
          </a:p>
        </p:txBody>
      </p:sp>
      <p:sp>
        <p:nvSpPr>
          <p:cNvPr id="365" name="Google Shape;365;g2e0828d2a1e_2_90"/>
          <p:cNvSpPr txBox="1"/>
          <p:nvPr>
            <p:ph type="title"/>
          </p:nvPr>
        </p:nvSpPr>
        <p:spPr>
          <a:xfrm>
            <a:off x="115125" y="415275"/>
            <a:ext cx="8791800" cy="228300"/>
          </a:xfrm>
          <a:prstGeom prst="rect">
            <a:avLst/>
          </a:prstGeom>
          <a:noFill/>
          <a:ln>
            <a:noFill/>
          </a:ln>
        </p:spPr>
        <p:txBody>
          <a:bodyPr anchorCtr="0" anchor="t" bIns="0" lIns="0" spcFirstLastPara="1" rIns="0" wrap="square" tIns="12700">
            <a:spAutoFit/>
          </a:bodyPr>
          <a:lstStyle/>
          <a:p>
            <a:pPr indent="0" lvl="0" marL="0" marR="5080" rtl="0" algn="r">
              <a:lnSpc>
                <a:spcPct val="110966"/>
              </a:lnSpc>
              <a:spcBef>
                <a:spcPts val="0"/>
              </a:spcBef>
              <a:spcAft>
                <a:spcPts val="0"/>
              </a:spcAft>
              <a:buNone/>
            </a:pPr>
            <a:r>
              <a:rPr b="0" i="1" lang="en-US" sz="1200">
                <a:solidFill>
                  <a:srgbClr val="E43E30"/>
                </a:solidFill>
                <a:latin typeface="Tahoma"/>
                <a:ea typeface="Tahoma"/>
                <a:cs typeface="Tahoma"/>
                <a:sym typeface="Tahoma"/>
              </a:rPr>
              <a:t>Quite Literally</a:t>
            </a:r>
            <a:r>
              <a:rPr b="0" i="1" lang="en-US" sz="1400">
                <a:solidFill>
                  <a:srgbClr val="E43E30"/>
                </a:solidFill>
                <a:latin typeface="Tahoma"/>
                <a:ea typeface="Tahoma"/>
                <a:cs typeface="Tahoma"/>
                <a:sym typeface="Tahoma"/>
              </a:rPr>
              <a:t> 👀 </a:t>
            </a:r>
            <a:endParaRPr b="0" i="1" sz="1400">
              <a:solidFill>
                <a:srgbClr val="E43E30"/>
              </a:solidFill>
              <a:latin typeface="Tahoma"/>
              <a:ea typeface="Tahoma"/>
              <a:cs typeface="Tahoma"/>
              <a:sym typeface="Tahoma"/>
            </a:endParaRPr>
          </a:p>
        </p:txBody>
      </p:sp>
      <p:sp>
        <p:nvSpPr>
          <p:cNvPr id="366" name="Google Shape;366;g2e0828d2a1e_2_90"/>
          <p:cNvSpPr/>
          <p:nvPr/>
        </p:nvSpPr>
        <p:spPr>
          <a:xfrm>
            <a:off x="1586100" y="162163"/>
            <a:ext cx="1994052" cy="200825"/>
          </a:xfrm>
          <a:prstGeom prst="rect">
            <a:avLst/>
          </a:prstGeom>
        </p:spPr>
        <p:txBody>
          <a:bodyPr>
            <a:prstTxWarp prst="textPlain"/>
          </a:bodyPr>
          <a:lstStyle/>
          <a:p>
            <a:pPr lvl="0" algn="ctr"/>
            <a:r>
              <a:rPr b="1" i="1">
                <a:ln cap="flat" cmpd="sng" w="9525">
                  <a:solidFill>
                    <a:schemeClr val="lt1"/>
                  </a:solidFill>
                  <a:prstDash val="solid"/>
                  <a:round/>
                  <a:headEnd len="sm" w="sm" type="none"/>
                  <a:tailEnd len="sm" w="sm" type="none"/>
                </a:ln>
                <a:solidFill>
                  <a:schemeClr val="dk1"/>
                </a:solidFill>
                <a:latin typeface="Tahoma"/>
              </a:rPr>
              <a:t>OUT OF THE BOX</a:t>
            </a:r>
          </a:p>
        </p:txBody>
      </p:sp>
      <p:sp>
        <p:nvSpPr>
          <p:cNvPr id="367" name="Google Shape;367;g2e0828d2a1e_2_90"/>
          <p:cNvSpPr/>
          <p:nvPr/>
        </p:nvSpPr>
        <p:spPr>
          <a:xfrm>
            <a:off x="6148225" y="162163"/>
            <a:ext cx="1994052" cy="200825"/>
          </a:xfrm>
          <a:prstGeom prst="rect">
            <a:avLst/>
          </a:prstGeom>
        </p:spPr>
        <p:txBody>
          <a:bodyPr>
            <a:prstTxWarp prst="textPlain"/>
          </a:bodyPr>
          <a:lstStyle/>
          <a:p>
            <a:pPr lvl="0" algn="ctr"/>
            <a:r>
              <a:rPr b="1" i="1">
                <a:ln cap="flat" cmpd="sng" w="9525">
                  <a:solidFill>
                    <a:schemeClr val="lt1"/>
                  </a:solidFill>
                  <a:prstDash val="solid"/>
                  <a:round/>
                  <a:headEnd len="sm" w="sm" type="none"/>
                  <a:tailEnd len="sm" w="sm" type="none"/>
                </a:ln>
                <a:solidFill>
                  <a:schemeClr val="dk1"/>
                </a:solidFill>
                <a:latin typeface="Tahoma"/>
              </a:rPr>
              <a:t>OUT OF THE BOX</a:t>
            </a:r>
          </a:p>
        </p:txBody>
      </p:sp>
      <p:grpSp>
        <p:nvGrpSpPr>
          <p:cNvPr id="368" name="Google Shape;368;g2e0828d2a1e_2_90"/>
          <p:cNvGrpSpPr/>
          <p:nvPr/>
        </p:nvGrpSpPr>
        <p:grpSpPr>
          <a:xfrm>
            <a:off x="341436" y="4427855"/>
            <a:ext cx="1818017" cy="568150"/>
            <a:chOff x="439451" y="4350092"/>
            <a:chExt cx="2197531" cy="686752"/>
          </a:xfrm>
        </p:grpSpPr>
        <p:grpSp>
          <p:nvGrpSpPr>
            <p:cNvPr id="369" name="Google Shape;369;g2e0828d2a1e_2_90"/>
            <p:cNvGrpSpPr/>
            <p:nvPr/>
          </p:nvGrpSpPr>
          <p:grpSpPr>
            <a:xfrm>
              <a:off x="453252" y="4350092"/>
              <a:ext cx="203861" cy="200560"/>
              <a:chOff x="3752358" y="3817349"/>
              <a:chExt cx="346056" cy="345674"/>
            </a:xfrm>
          </p:grpSpPr>
          <p:sp>
            <p:nvSpPr>
              <p:cNvPr id="370" name="Google Shape;370;g2e0828d2a1e_2_90"/>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e0828d2a1e_2_9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e0828d2a1e_2_9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e0828d2a1e_2_9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4" name="Google Shape;374;g2e0828d2a1e_2_90"/>
            <p:cNvPicPr preferRelativeResize="0"/>
            <p:nvPr/>
          </p:nvPicPr>
          <p:blipFill>
            <a:blip r:embed="rId4">
              <a:alphaModFix/>
            </a:blip>
            <a:stretch>
              <a:fillRect/>
            </a:stretch>
          </p:blipFill>
          <p:spPr>
            <a:xfrm>
              <a:off x="439451" y="4576558"/>
              <a:ext cx="231775" cy="228293"/>
            </a:xfrm>
            <a:prstGeom prst="rect">
              <a:avLst/>
            </a:prstGeom>
            <a:noFill/>
            <a:ln>
              <a:noFill/>
            </a:ln>
          </p:spPr>
        </p:pic>
        <p:pic>
          <p:nvPicPr>
            <p:cNvPr id="375" name="Google Shape;375;g2e0828d2a1e_2_90"/>
            <p:cNvPicPr preferRelativeResize="0"/>
            <p:nvPr/>
          </p:nvPicPr>
          <p:blipFill>
            <a:blip r:embed="rId5">
              <a:alphaModFix/>
            </a:blip>
            <a:stretch>
              <a:fillRect/>
            </a:stretch>
          </p:blipFill>
          <p:spPr>
            <a:xfrm>
              <a:off x="453407" y="4830550"/>
              <a:ext cx="203857" cy="200800"/>
            </a:xfrm>
            <a:prstGeom prst="rect">
              <a:avLst/>
            </a:prstGeom>
            <a:noFill/>
            <a:ln>
              <a:noFill/>
            </a:ln>
          </p:spPr>
        </p:pic>
        <p:sp>
          <p:nvSpPr>
            <p:cNvPr id="376" name="Google Shape;376;g2e0828d2a1e_2_90"/>
            <p:cNvSpPr txBox="1"/>
            <p:nvPr/>
          </p:nvSpPr>
          <p:spPr>
            <a:xfrm>
              <a:off x="714870" y="4360439"/>
              <a:ext cx="1771500" cy="199200"/>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None/>
              </a:pPr>
              <a:r>
                <a:rPr lang="en-US" sz="1000">
                  <a:solidFill>
                    <a:schemeClr val="lt1"/>
                  </a:solidFill>
                  <a:uFill>
                    <a:noFill/>
                  </a:uFill>
                  <a:latin typeface="Quicksand"/>
                  <a:ea typeface="Quicksand"/>
                  <a:cs typeface="Quicksand"/>
                  <a:sym typeface="Quicksand"/>
                  <a:hlinkClick r:id="rId6">
                    <a:extLst>
                      <a:ext uri="{A12FA001-AC4F-418D-AE19-62706E023703}">
                        <ahyp:hlinkClr val="tx"/>
                      </a:ext>
                    </a:extLst>
                  </a:hlinkClick>
                </a:rPr>
                <a:t>in/samaherbrahem</a:t>
              </a:r>
              <a:endParaRPr sz="1000">
                <a:solidFill>
                  <a:schemeClr val="lt1"/>
                </a:solidFill>
                <a:latin typeface="Quicksand"/>
                <a:ea typeface="Quicksand"/>
                <a:cs typeface="Quicksand"/>
                <a:sym typeface="Quicksand"/>
              </a:endParaRPr>
            </a:p>
          </p:txBody>
        </p:sp>
        <p:sp>
          <p:nvSpPr>
            <p:cNvPr id="377" name="Google Shape;377;g2e0828d2a1e_2_90"/>
            <p:cNvSpPr txBox="1"/>
            <p:nvPr/>
          </p:nvSpPr>
          <p:spPr>
            <a:xfrm>
              <a:off x="714887" y="4615988"/>
              <a:ext cx="1846200" cy="180600"/>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None/>
              </a:pPr>
              <a:r>
                <a:rPr lang="en-US" sz="900">
                  <a:solidFill>
                    <a:schemeClr val="lt1"/>
                  </a:solidFill>
                  <a:uFill>
                    <a:noFill/>
                  </a:uFill>
                  <a:latin typeface="Quicksand"/>
                  <a:ea typeface="Quicksand"/>
                  <a:cs typeface="Quicksand"/>
                  <a:sym typeface="Quicksand"/>
                  <a:hlinkClick r:id="rId7">
                    <a:extLst>
                      <a:ext uri="{A12FA001-AC4F-418D-AE19-62706E023703}">
                        <ahyp:hlinkClr val="tx"/>
                      </a:ext>
                    </a:extLst>
                  </a:hlinkClick>
                </a:rPr>
                <a:t>github.com/SamaherUNIMI</a:t>
              </a:r>
              <a:endParaRPr sz="900">
                <a:solidFill>
                  <a:schemeClr val="lt1"/>
                </a:solidFill>
                <a:latin typeface="Quicksand"/>
                <a:ea typeface="Quicksand"/>
                <a:cs typeface="Quicksand"/>
                <a:sym typeface="Quicksand"/>
              </a:endParaRPr>
            </a:p>
          </p:txBody>
        </p:sp>
        <p:sp>
          <p:nvSpPr>
            <p:cNvPr id="378" name="Google Shape;378;g2e0828d2a1e_2_90"/>
            <p:cNvSpPr txBox="1"/>
            <p:nvPr/>
          </p:nvSpPr>
          <p:spPr>
            <a:xfrm>
              <a:off x="714882" y="4856244"/>
              <a:ext cx="1922100" cy="180600"/>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None/>
              </a:pPr>
              <a:r>
                <a:rPr lang="en-US" sz="900">
                  <a:solidFill>
                    <a:schemeClr val="lt1"/>
                  </a:solidFill>
                  <a:uFill>
                    <a:noFill/>
                  </a:uFill>
                  <a:latin typeface="Quicksand"/>
                  <a:ea typeface="Quicksand"/>
                  <a:cs typeface="Quicksand"/>
                  <a:sym typeface="Quicksand"/>
                  <a:hlinkClick r:id="rId8">
                    <a:extLst>
                      <a:ext uri="{A12FA001-AC4F-418D-AE19-62706E023703}">
                        <ahyp:hlinkClr val="tx"/>
                      </a:ext>
                    </a:extLst>
                  </a:hlinkClick>
                </a:rPr>
                <a:t>samaherbrahem.com</a:t>
              </a:r>
              <a:endParaRPr sz="900">
                <a:solidFill>
                  <a:schemeClr val="lt1"/>
                </a:solidFill>
                <a:latin typeface="Quicksand"/>
                <a:ea typeface="Quicksand"/>
                <a:cs typeface="Quicksand"/>
                <a:sym typeface="Quicksand"/>
              </a:endParaRPr>
            </a:p>
          </p:txBody>
        </p:sp>
      </p:grpSp>
      <p:sp>
        <p:nvSpPr>
          <p:cNvPr id="379" name="Google Shape;379;g2e0828d2a1e_2_90"/>
          <p:cNvSpPr/>
          <p:nvPr/>
        </p:nvSpPr>
        <p:spPr>
          <a:xfrm>
            <a:off x="2565832" y="2226995"/>
            <a:ext cx="1973290" cy="2028301"/>
          </a:xfrm>
          <a:custGeom>
            <a:rect b="b" l="l" r="r" t="t"/>
            <a:pathLst>
              <a:path extrusionOk="0" h="1419225" w="1526539">
                <a:moveTo>
                  <a:pt x="0" y="236449"/>
                </a:moveTo>
                <a:lnTo>
                  <a:pt x="4803" y="188797"/>
                </a:lnTo>
                <a:lnTo>
                  <a:pt x="18581" y="144412"/>
                </a:lnTo>
                <a:lnTo>
                  <a:pt x="40381" y="104248"/>
                </a:lnTo>
                <a:lnTo>
                  <a:pt x="69254" y="69254"/>
                </a:lnTo>
                <a:lnTo>
                  <a:pt x="104248" y="40381"/>
                </a:lnTo>
                <a:lnTo>
                  <a:pt x="144412" y="18581"/>
                </a:lnTo>
                <a:lnTo>
                  <a:pt x="188796" y="4803"/>
                </a:lnTo>
                <a:lnTo>
                  <a:pt x="236449" y="0"/>
                </a:lnTo>
                <a:lnTo>
                  <a:pt x="1289649" y="0"/>
                </a:lnTo>
                <a:lnTo>
                  <a:pt x="1335994" y="4585"/>
                </a:lnTo>
                <a:lnTo>
                  <a:pt x="1380135" y="17998"/>
                </a:lnTo>
                <a:lnTo>
                  <a:pt x="1420832" y="39726"/>
                </a:lnTo>
                <a:lnTo>
                  <a:pt x="1456845" y="69254"/>
                </a:lnTo>
                <a:lnTo>
                  <a:pt x="1486373" y="105267"/>
                </a:lnTo>
                <a:lnTo>
                  <a:pt x="1508101" y="145964"/>
                </a:lnTo>
                <a:lnTo>
                  <a:pt x="1521514" y="190105"/>
                </a:lnTo>
                <a:lnTo>
                  <a:pt x="1526099" y="236449"/>
                </a:lnTo>
                <a:lnTo>
                  <a:pt x="1526099" y="1182249"/>
                </a:lnTo>
                <a:lnTo>
                  <a:pt x="1521296" y="1229902"/>
                </a:lnTo>
                <a:lnTo>
                  <a:pt x="1507518" y="1274287"/>
                </a:lnTo>
                <a:lnTo>
                  <a:pt x="1485717" y="1314451"/>
                </a:lnTo>
                <a:lnTo>
                  <a:pt x="1456845" y="1349445"/>
                </a:lnTo>
                <a:lnTo>
                  <a:pt x="1421851" y="1378318"/>
                </a:lnTo>
                <a:lnTo>
                  <a:pt x="1381686" y="1400118"/>
                </a:lnTo>
                <a:lnTo>
                  <a:pt x="1337302" y="1413896"/>
                </a:lnTo>
                <a:lnTo>
                  <a:pt x="1289649" y="1418699"/>
                </a:lnTo>
                <a:lnTo>
                  <a:pt x="236449" y="1418699"/>
                </a:lnTo>
                <a:lnTo>
                  <a:pt x="188796" y="1413896"/>
                </a:lnTo>
                <a:lnTo>
                  <a:pt x="144412" y="1400118"/>
                </a:lnTo>
                <a:lnTo>
                  <a:pt x="104248" y="1378318"/>
                </a:lnTo>
                <a:lnTo>
                  <a:pt x="69254" y="1349445"/>
                </a:lnTo>
                <a:lnTo>
                  <a:pt x="40381" y="1314451"/>
                </a:lnTo>
                <a:lnTo>
                  <a:pt x="18581" y="1274287"/>
                </a:lnTo>
                <a:lnTo>
                  <a:pt x="4803" y="1229902"/>
                </a:lnTo>
                <a:lnTo>
                  <a:pt x="0" y="1182249"/>
                </a:lnTo>
                <a:lnTo>
                  <a:pt x="0" y="236449"/>
                </a:lnTo>
                <a:close/>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380" name="Google Shape;380;g2e0828d2a1e_2_90"/>
          <p:cNvGrpSpPr/>
          <p:nvPr/>
        </p:nvGrpSpPr>
        <p:grpSpPr>
          <a:xfrm>
            <a:off x="2555818" y="4427855"/>
            <a:ext cx="1755229" cy="528724"/>
            <a:chOff x="439451" y="4350092"/>
            <a:chExt cx="2121636" cy="639095"/>
          </a:xfrm>
        </p:grpSpPr>
        <p:grpSp>
          <p:nvGrpSpPr>
            <p:cNvPr id="381" name="Google Shape;381;g2e0828d2a1e_2_90"/>
            <p:cNvGrpSpPr/>
            <p:nvPr/>
          </p:nvGrpSpPr>
          <p:grpSpPr>
            <a:xfrm>
              <a:off x="453252" y="4350092"/>
              <a:ext cx="203861" cy="200560"/>
              <a:chOff x="3752358" y="3817349"/>
              <a:chExt cx="346056" cy="345674"/>
            </a:xfrm>
          </p:grpSpPr>
          <p:sp>
            <p:nvSpPr>
              <p:cNvPr id="382" name="Google Shape;382;g2e0828d2a1e_2_90"/>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2e0828d2a1e_2_9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e0828d2a1e_2_9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e0828d2a1e_2_9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6" name="Google Shape;386;g2e0828d2a1e_2_90"/>
            <p:cNvPicPr preferRelativeResize="0"/>
            <p:nvPr/>
          </p:nvPicPr>
          <p:blipFill>
            <a:blip r:embed="rId4">
              <a:alphaModFix/>
            </a:blip>
            <a:stretch>
              <a:fillRect/>
            </a:stretch>
          </p:blipFill>
          <p:spPr>
            <a:xfrm>
              <a:off x="439451" y="4576558"/>
              <a:ext cx="231775" cy="228293"/>
            </a:xfrm>
            <a:prstGeom prst="rect">
              <a:avLst/>
            </a:prstGeom>
            <a:noFill/>
            <a:ln>
              <a:noFill/>
            </a:ln>
          </p:spPr>
        </p:pic>
        <p:sp>
          <p:nvSpPr>
            <p:cNvPr id="387" name="Google Shape;387;g2e0828d2a1e_2_90"/>
            <p:cNvSpPr txBox="1"/>
            <p:nvPr/>
          </p:nvSpPr>
          <p:spPr>
            <a:xfrm>
              <a:off x="714870" y="4360439"/>
              <a:ext cx="1771500" cy="199200"/>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None/>
              </a:pPr>
              <a:r>
                <a:rPr lang="en-US" sz="1000">
                  <a:solidFill>
                    <a:schemeClr val="lt1"/>
                  </a:solidFill>
                  <a:uFill>
                    <a:noFill/>
                  </a:uFill>
                  <a:latin typeface="Quicksand"/>
                  <a:ea typeface="Quicksand"/>
                  <a:cs typeface="Quicksand"/>
                  <a:sym typeface="Quicksand"/>
                  <a:hlinkClick r:id="rId9">
                    <a:extLst>
                      <a:ext uri="{A12FA001-AC4F-418D-AE19-62706E023703}">
                        <ahyp:hlinkClr val="tx"/>
                      </a:ext>
                    </a:extLst>
                  </a:hlinkClick>
                </a:rPr>
                <a:t>in/franco-bonifacini</a:t>
              </a:r>
              <a:endParaRPr sz="1000">
                <a:solidFill>
                  <a:schemeClr val="lt1"/>
                </a:solidFill>
                <a:latin typeface="Quicksand"/>
                <a:ea typeface="Quicksand"/>
                <a:cs typeface="Quicksand"/>
                <a:sym typeface="Quicksand"/>
              </a:endParaRPr>
            </a:p>
          </p:txBody>
        </p:sp>
        <p:sp>
          <p:nvSpPr>
            <p:cNvPr id="388" name="Google Shape;388;g2e0828d2a1e_2_90"/>
            <p:cNvSpPr txBox="1"/>
            <p:nvPr/>
          </p:nvSpPr>
          <p:spPr>
            <a:xfrm>
              <a:off x="714887" y="4615988"/>
              <a:ext cx="1846200" cy="373200"/>
            </a:xfrm>
            <a:prstGeom prst="rect">
              <a:avLst/>
            </a:prstGeom>
            <a:noFill/>
            <a:ln>
              <a:noFill/>
            </a:ln>
          </p:spPr>
          <p:txBody>
            <a:bodyPr anchorCtr="0" anchor="t" bIns="0" lIns="0" spcFirstLastPara="1" rIns="0" wrap="square" tIns="10775">
              <a:sp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lt1"/>
                  </a:solidFill>
                  <a:uFill>
                    <a:noFill/>
                  </a:uFill>
                  <a:latin typeface="Quicksand"/>
                  <a:ea typeface="Quicksand"/>
                  <a:cs typeface="Quicksand"/>
                  <a:sym typeface="Quicksand"/>
                  <a:hlinkClick r:id="rId10">
                    <a:extLst>
                      <a:ext uri="{A12FA001-AC4F-418D-AE19-62706E023703}">
                        <ahyp:hlinkClr val="tx"/>
                      </a:ext>
                    </a:extLst>
                  </a:hlinkClick>
                </a:rPr>
                <a:t>github.com/Boni1995</a:t>
              </a:r>
              <a:endParaRPr sz="900">
                <a:solidFill>
                  <a:schemeClr val="lt1"/>
                </a:solidFill>
                <a:latin typeface="Quicksand"/>
                <a:ea typeface="Quicksand"/>
                <a:cs typeface="Quicksand"/>
                <a:sym typeface="Quicksand"/>
              </a:endParaRPr>
            </a:p>
            <a:p>
              <a:pPr indent="0" lvl="0" marL="12700" marR="5080" rtl="0" algn="l">
                <a:lnSpc>
                  <a:spcPct val="100699"/>
                </a:lnSpc>
                <a:spcBef>
                  <a:spcPts val="0"/>
                </a:spcBef>
                <a:spcAft>
                  <a:spcPts val="0"/>
                </a:spcAft>
                <a:buNone/>
              </a:pPr>
              <a:r>
                <a:t/>
              </a:r>
              <a:endParaRPr sz="900">
                <a:solidFill>
                  <a:schemeClr val="lt1"/>
                </a:solidFill>
                <a:latin typeface="Quicksand"/>
                <a:ea typeface="Quicksand"/>
                <a:cs typeface="Quicksand"/>
                <a:sym typeface="Quicksand"/>
              </a:endParaRPr>
            </a:p>
          </p:txBody>
        </p:sp>
      </p:grpSp>
      <p:sp>
        <p:nvSpPr>
          <p:cNvPr id="389" name="Google Shape;389;g2e0828d2a1e_2_90"/>
          <p:cNvSpPr/>
          <p:nvPr/>
        </p:nvSpPr>
        <p:spPr>
          <a:xfrm>
            <a:off x="4780207" y="2226995"/>
            <a:ext cx="1973290" cy="2028301"/>
          </a:xfrm>
          <a:custGeom>
            <a:rect b="b" l="l" r="r" t="t"/>
            <a:pathLst>
              <a:path extrusionOk="0" h="1419225" w="1526539">
                <a:moveTo>
                  <a:pt x="0" y="236449"/>
                </a:moveTo>
                <a:lnTo>
                  <a:pt x="4803" y="188797"/>
                </a:lnTo>
                <a:lnTo>
                  <a:pt x="18581" y="144412"/>
                </a:lnTo>
                <a:lnTo>
                  <a:pt x="40381" y="104248"/>
                </a:lnTo>
                <a:lnTo>
                  <a:pt x="69254" y="69254"/>
                </a:lnTo>
                <a:lnTo>
                  <a:pt x="104248" y="40381"/>
                </a:lnTo>
                <a:lnTo>
                  <a:pt x="144412" y="18581"/>
                </a:lnTo>
                <a:lnTo>
                  <a:pt x="188796" y="4803"/>
                </a:lnTo>
                <a:lnTo>
                  <a:pt x="236449" y="0"/>
                </a:lnTo>
                <a:lnTo>
                  <a:pt x="1289649" y="0"/>
                </a:lnTo>
                <a:lnTo>
                  <a:pt x="1335994" y="4585"/>
                </a:lnTo>
                <a:lnTo>
                  <a:pt x="1380135" y="17998"/>
                </a:lnTo>
                <a:lnTo>
                  <a:pt x="1420832" y="39726"/>
                </a:lnTo>
                <a:lnTo>
                  <a:pt x="1456845" y="69254"/>
                </a:lnTo>
                <a:lnTo>
                  <a:pt x="1486373" y="105267"/>
                </a:lnTo>
                <a:lnTo>
                  <a:pt x="1508101" y="145964"/>
                </a:lnTo>
                <a:lnTo>
                  <a:pt x="1521514" y="190105"/>
                </a:lnTo>
                <a:lnTo>
                  <a:pt x="1526099" y="236449"/>
                </a:lnTo>
                <a:lnTo>
                  <a:pt x="1526099" y="1182249"/>
                </a:lnTo>
                <a:lnTo>
                  <a:pt x="1521296" y="1229902"/>
                </a:lnTo>
                <a:lnTo>
                  <a:pt x="1507518" y="1274287"/>
                </a:lnTo>
                <a:lnTo>
                  <a:pt x="1485717" y="1314451"/>
                </a:lnTo>
                <a:lnTo>
                  <a:pt x="1456845" y="1349445"/>
                </a:lnTo>
                <a:lnTo>
                  <a:pt x="1421851" y="1378318"/>
                </a:lnTo>
                <a:lnTo>
                  <a:pt x="1381686" y="1400118"/>
                </a:lnTo>
                <a:lnTo>
                  <a:pt x="1337302" y="1413896"/>
                </a:lnTo>
                <a:lnTo>
                  <a:pt x="1289649" y="1418699"/>
                </a:lnTo>
                <a:lnTo>
                  <a:pt x="236449" y="1418699"/>
                </a:lnTo>
                <a:lnTo>
                  <a:pt x="188796" y="1413896"/>
                </a:lnTo>
                <a:lnTo>
                  <a:pt x="144412" y="1400118"/>
                </a:lnTo>
                <a:lnTo>
                  <a:pt x="104248" y="1378318"/>
                </a:lnTo>
                <a:lnTo>
                  <a:pt x="69254" y="1349445"/>
                </a:lnTo>
                <a:lnTo>
                  <a:pt x="40381" y="1314451"/>
                </a:lnTo>
                <a:lnTo>
                  <a:pt x="18581" y="1274287"/>
                </a:lnTo>
                <a:lnTo>
                  <a:pt x="4803" y="1229902"/>
                </a:lnTo>
                <a:lnTo>
                  <a:pt x="0" y="1182249"/>
                </a:lnTo>
                <a:lnTo>
                  <a:pt x="0" y="236449"/>
                </a:lnTo>
                <a:close/>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0" name="Google Shape;390;g2e0828d2a1e_2_90"/>
          <p:cNvSpPr/>
          <p:nvPr/>
        </p:nvSpPr>
        <p:spPr>
          <a:xfrm>
            <a:off x="6994565" y="2226995"/>
            <a:ext cx="1973290" cy="2028301"/>
          </a:xfrm>
          <a:custGeom>
            <a:rect b="b" l="l" r="r" t="t"/>
            <a:pathLst>
              <a:path extrusionOk="0" h="1419225" w="1526539">
                <a:moveTo>
                  <a:pt x="0" y="236449"/>
                </a:moveTo>
                <a:lnTo>
                  <a:pt x="4803" y="188797"/>
                </a:lnTo>
                <a:lnTo>
                  <a:pt x="18581" y="144412"/>
                </a:lnTo>
                <a:lnTo>
                  <a:pt x="40381" y="104248"/>
                </a:lnTo>
                <a:lnTo>
                  <a:pt x="69254" y="69254"/>
                </a:lnTo>
                <a:lnTo>
                  <a:pt x="104248" y="40381"/>
                </a:lnTo>
                <a:lnTo>
                  <a:pt x="144412" y="18581"/>
                </a:lnTo>
                <a:lnTo>
                  <a:pt x="188796" y="4803"/>
                </a:lnTo>
                <a:lnTo>
                  <a:pt x="236449" y="0"/>
                </a:lnTo>
                <a:lnTo>
                  <a:pt x="1289649" y="0"/>
                </a:lnTo>
                <a:lnTo>
                  <a:pt x="1335994" y="4585"/>
                </a:lnTo>
                <a:lnTo>
                  <a:pt x="1380135" y="17998"/>
                </a:lnTo>
                <a:lnTo>
                  <a:pt x="1420832" y="39726"/>
                </a:lnTo>
                <a:lnTo>
                  <a:pt x="1456845" y="69254"/>
                </a:lnTo>
                <a:lnTo>
                  <a:pt x="1486373" y="105267"/>
                </a:lnTo>
                <a:lnTo>
                  <a:pt x="1508101" y="145964"/>
                </a:lnTo>
                <a:lnTo>
                  <a:pt x="1521514" y="190105"/>
                </a:lnTo>
                <a:lnTo>
                  <a:pt x="1526099" y="236449"/>
                </a:lnTo>
                <a:lnTo>
                  <a:pt x="1526099" y="1182249"/>
                </a:lnTo>
                <a:lnTo>
                  <a:pt x="1521296" y="1229902"/>
                </a:lnTo>
                <a:lnTo>
                  <a:pt x="1507518" y="1274287"/>
                </a:lnTo>
                <a:lnTo>
                  <a:pt x="1485717" y="1314451"/>
                </a:lnTo>
                <a:lnTo>
                  <a:pt x="1456845" y="1349445"/>
                </a:lnTo>
                <a:lnTo>
                  <a:pt x="1421851" y="1378318"/>
                </a:lnTo>
                <a:lnTo>
                  <a:pt x="1381686" y="1400118"/>
                </a:lnTo>
                <a:lnTo>
                  <a:pt x="1337302" y="1413896"/>
                </a:lnTo>
                <a:lnTo>
                  <a:pt x="1289649" y="1418699"/>
                </a:lnTo>
                <a:lnTo>
                  <a:pt x="236449" y="1418699"/>
                </a:lnTo>
                <a:lnTo>
                  <a:pt x="188796" y="1413896"/>
                </a:lnTo>
                <a:lnTo>
                  <a:pt x="144412" y="1400118"/>
                </a:lnTo>
                <a:lnTo>
                  <a:pt x="104248" y="1378318"/>
                </a:lnTo>
                <a:lnTo>
                  <a:pt x="69254" y="1349445"/>
                </a:lnTo>
                <a:lnTo>
                  <a:pt x="40381" y="1314451"/>
                </a:lnTo>
                <a:lnTo>
                  <a:pt x="18581" y="1274287"/>
                </a:lnTo>
                <a:lnTo>
                  <a:pt x="4803" y="1229902"/>
                </a:lnTo>
                <a:lnTo>
                  <a:pt x="0" y="1182249"/>
                </a:lnTo>
                <a:lnTo>
                  <a:pt x="0" y="236449"/>
                </a:lnTo>
                <a:close/>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1" name="Google Shape;391;g2e0828d2a1e_2_90"/>
          <p:cNvPicPr preferRelativeResize="0"/>
          <p:nvPr/>
        </p:nvPicPr>
        <p:blipFill>
          <a:blip r:embed="rId11">
            <a:alphaModFix/>
          </a:blip>
          <a:stretch>
            <a:fillRect/>
          </a:stretch>
        </p:blipFill>
        <p:spPr>
          <a:xfrm>
            <a:off x="2322263" y="1308600"/>
            <a:ext cx="2460416" cy="2946698"/>
          </a:xfrm>
          <a:prstGeom prst="rect">
            <a:avLst/>
          </a:prstGeom>
          <a:noFill/>
          <a:ln>
            <a:noFill/>
          </a:ln>
        </p:spPr>
      </p:pic>
      <p:cxnSp>
        <p:nvCxnSpPr>
          <p:cNvPr id="392" name="Google Shape;392;g2e0828d2a1e_2_90"/>
          <p:cNvCxnSpPr/>
          <p:nvPr/>
        </p:nvCxnSpPr>
        <p:spPr>
          <a:xfrm rot="10800000">
            <a:off x="737875" y="4255300"/>
            <a:ext cx="1289100" cy="0"/>
          </a:xfrm>
          <a:prstGeom prst="straightConnector1">
            <a:avLst/>
          </a:prstGeom>
          <a:noFill/>
          <a:ln cap="flat" cmpd="sng" w="9525">
            <a:solidFill>
              <a:srgbClr val="E43E30"/>
            </a:solidFill>
            <a:prstDash val="solid"/>
            <a:round/>
            <a:headEnd len="med" w="med" type="none"/>
            <a:tailEnd len="med" w="med" type="none"/>
          </a:ln>
        </p:spPr>
      </p:cxnSp>
      <p:cxnSp>
        <p:nvCxnSpPr>
          <p:cNvPr id="393" name="Google Shape;393;g2e0828d2a1e_2_90"/>
          <p:cNvCxnSpPr/>
          <p:nvPr/>
        </p:nvCxnSpPr>
        <p:spPr>
          <a:xfrm rot="10800000">
            <a:off x="2907925" y="4255300"/>
            <a:ext cx="1289100" cy="0"/>
          </a:xfrm>
          <a:prstGeom prst="straightConnector1">
            <a:avLst/>
          </a:prstGeom>
          <a:noFill/>
          <a:ln cap="flat" cmpd="sng" w="9525">
            <a:solidFill>
              <a:srgbClr val="E43E30"/>
            </a:solidFill>
            <a:prstDash val="solid"/>
            <a:round/>
            <a:headEnd len="med" w="med" type="none"/>
            <a:tailEnd len="med" w="med" type="none"/>
          </a:ln>
        </p:spPr>
      </p:cxnSp>
      <p:pic>
        <p:nvPicPr>
          <p:cNvPr id="394" name="Google Shape;394;g2e0828d2a1e_2_90"/>
          <p:cNvPicPr preferRelativeResize="0"/>
          <p:nvPr/>
        </p:nvPicPr>
        <p:blipFill rotWithShape="1">
          <a:blip r:embed="rId12">
            <a:alphaModFix/>
          </a:blip>
          <a:srcRect b="338" l="0" r="0" t="0"/>
          <a:stretch/>
        </p:blipFill>
        <p:spPr>
          <a:xfrm>
            <a:off x="4521400" y="1272025"/>
            <a:ext cx="2490901" cy="2973199"/>
          </a:xfrm>
          <a:prstGeom prst="rect">
            <a:avLst/>
          </a:prstGeom>
          <a:noFill/>
          <a:ln>
            <a:noFill/>
          </a:ln>
        </p:spPr>
      </p:pic>
      <p:cxnSp>
        <p:nvCxnSpPr>
          <p:cNvPr id="395" name="Google Shape;395;g2e0828d2a1e_2_90"/>
          <p:cNvCxnSpPr/>
          <p:nvPr/>
        </p:nvCxnSpPr>
        <p:spPr>
          <a:xfrm rot="10800000">
            <a:off x="5122300" y="4255300"/>
            <a:ext cx="1289100" cy="0"/>
          </a:xfrm>
          <a:prstGeom prst="straightConnector1">
            <a:avLst/>
          </a:prstGeom>
          <a:noFill/>
          <a:ln cap="flat" cmpd="sng" w="9525">
            <a:solidFill>
              <a:srgbClr val="E43E30"/>
            </a:solidFill>
            <a:prstDash val="solid"/>
            <a:round/>
            <a:headEnd len="med" w="med" type="none"/>
            <a:tailEnd len="med" w="med" type="none"/>
          </a:ln>
        </p:spPr>
      </p:cxnSp>
      <p:grpSp>
        <p:nvGrpSpPr>
          <p:cNvPr id="396" name="Google Shape;396;g2e0828d2a1e_2_90"/>
          <p:cNvGrpSpPr/>
          <p:nvPr/>
        </p:nvGrpSpPr>
        <p:grpSpPr>
          <a:xfrm>
            <a:off x="4770192" y="4427855"/>
            <a:ext cx="1935405" cy="376222"/>
            <a:chOff x="439451" y="4350092"/>
            <a:chExt cx="2339424" cy="454759"/>
          </a:xfrm>
        </p:grpSpPr>
        <p:grpSp>
          <p:nvGrpSpPr>
            <p:cNvPr id="397" name="Google Shape;397;g2e0828d2a1e_2_90"/>
            <p:cNvGrpSpPr/>
            <p:nvPr/>
          </p:nvGrpSpPr>
          <p:grpSpPr>
            <a:xfrm>
              <a:off x="453252" y="4350092"/>
              <a:ext cx="203861" cy="200560"/>
              <a:chOff x="3752358" y="3817349"/>
              <a:chExt cx="346056" cy="345674"/>
            </a:xfrm>
          </p:grpSpPr>
          <p:sp>
            <p:nvSpPr>
              <p:cNvPr id="398" name="Google Shape;398;g2e0828d2a1e_2_90"/>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2e0828d2a1e_2_9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2e0828d2a1e_2_9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2e0828d2a1e_2_9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2" name="Google Shape;402;g2e0828d2a1e_2_90"/>
            <p:cNvPicPr preferRelativeResize="0"/>
            <p:nvPr/>
          </p:nvPicPr>
          <p:blipFill>
            <a:blip r:embed="rId4">
              <a:alphaModFix/>
            </a:blip>
            <a:stretch>
              <a:fillRect/>
            </a:stretch>
          </p:blipFill>
          <p:spPr>
            <a:xfrm>
              <a:off x="439451" y="4576558"/>
              <a:ext cx="231775" cy="228293"/>
            </a:xfrm>
            <a:prstGeom prst="rect">
              <a:avLst/>
            </a:prstGeom>
            <a:noFill/>
            <a:ln>
              <a:noFill/>
            </a:ln>
          </p:spPr>
        </p:pic>
        <p:sp>
          <p:nvSpPr>
            <p:cNvPr id="403" name="Google Shape;403;g2e0828d2a1e_2_90"/>
            <p:cNvSpPr txBox="1"/>
            <p:nvPr/>
          </p:nvSpPr>
          <p:spPr>
            <a:xfrm>
              <a:off x="714875" y="4360451"/>
              <a:ext cx="2064000" cy="162000"/>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None/>
              </a:pPr>
              <a:r>
                <a:rPr lang="en-US" sz="800">
                  <a:solidFill>
                    <a:schemeClr val="lt1"/>
                  </a:solidFill>
                  <a:latin typeface="Quicksand"/>
                  <a:ea typeface="Quicksand"/>
                  <a:cs typeface="Quicksand"/>
                  <a:sym typeface="Quicksand"/>
                </a:rPr>
                <a:t>in/mohammadhadishahhosseini</a:t>
              </a:r>
              <a:endParaRPr sz="800">
                <a:solidFill>
                  <a:schemeClr val="lt1"/>
                </a:solidFill>
                <a:latin typeface="Quicksand"/>
                <a:ea typeface="Quicksand"/>
                <a:cs typeface="Quicksand"/>
                <a:sym typeface="Quicksand"/>
              </a:endParaRPr>
            </a:p>
          </p:txBody>
        </p:sp>
        <p:sp>
          <p:nvSpPr>
            <p:cNvPr id="404" name="Google Shape;404;g2e0828d2a1e_2_90"/>
            <p:cNvSpPr txBox="1"/>
            <p:nvPr/>
          </p:nvSpPr>
          <p:spPr>
            <a:xfrm>
              <a:off x="714887" y="4615988"/>
              <a:ext cx="1846200" cy="180600"/>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None/>
              </a:pPr>
              <a:r>
                <a:rPr lang="en-US" sz="900">
                  <a:solidFill>
                    <a:schemeClr val="lt1"/>
                  </a:solidFill>
                  <a:uFill>
                    <a:noFill/>
                  </a:uFill>
                  <a:latin typeface="Quicksand"/>
                  <a:ea typeface="Quicksand"/>
                  <a:cs typeface="Quicksand"/>
                  <a:sym typeface="Quicksand"/>
                  <a:hlinkClick r:id="rId13">
                    <a:extLst>
                      <a:ext uri="{A12FA001-AC4F-418D-AE19-62706E023703}">
                        <ahyp:hlinkClr val="tx"/>
                      </a:ext>
                    </a:extLst>
                  </a:hlinkClick>
                </a:rPr>
                <a:t>github.com/</a:t>
              </a:r>
              <a:r>
                <a:rPr lang="en-US" sz="900">
                  <a:solidFill>
                    <a:schemeClr val="lt1"/>
                  </a:solidFill>
                  <a:latin typeface="Quicksand"/>
                  <a:ea typeface="Quicksand"/>
                  <a:cs typeface="Quicksand"/>
                  <a:sym typeface="Quicksand"/>
                </a:rPr>
                <a:t>mohmmadhadi</a:t>
              </a:r>
              <a:endParaRPr sz="900">
                <a:solidFill>
                  <a:schemeClr val="lt1"/>
                </a:solidFill>
                <a:latin typeface="Quicksand"/>
                <a:ea typeface="Quicksand"/>
                <a:cs typeface="Quicksand"/>
                <a:sym typeface="Quicksand"/>
              </a:endParaRPr>
            </a:p>
          </p:txBody>
        </p:sp>
      </p:grpSp>
      <p:pic>
        <p:nvPicPr>
          <p:cNvPr id="405" name="Google Shape;405;g2e0828d2a1e_2_90"/>
          <p:cNvPicPr preferRelativeResize="0"/>
          <p:nvPr/>
        </p:nvPicPr>
        <p:blipFill rotWithShape="1">
          <a:blip r:embed="rId14">
            <a:alphaModFix/>
          </a:blip>
          <a:srcRect b="47696" l="0" r="0" t="0"/>
          <a:stretch/>
        </p:blipFill>
        <p:spPr>
          <a:xfrm>
            <a:off x="6372913" y="837963"/>
            <a:ext cx="3236160" cy="3385300"/>
          </a:xfrm>
          <a:prstGeom prst="rect">
            <a:avLst/>
          </a:prstGeom>
          <a:noFill/>
          <a:ln>
            <a:noFill/>
          </a:ln>
        </p:spPr>
      </p:pic>
      <p:sp>
        <p:nvSpPr>
          <p:cNvPr id="406" name="Google Shape;406;g2e0828d2a1e_2_90"/>
          <p:cNvSpPr txBox="1"/>
          <p:nvPr/>
        </p:nvSpPr>
        <p:spPr>
          <a:xfrm>
            <a:off x="7228136" y="4417655"/>
            <a:ext cx="1527300" cy="308700"/>
          </a:xfrm>
          <a:prstGeom prst="rect">
            <a:avLst/>
          </a:prstGeom>
          <a:noFill/>
          <a:ln>
            <a:noFill/>
          </a:ln>
        </p:spPr>
        <p:txBody>
          <a:bodyPr anchorCtr="0" anchor="t" bIns="0" lIns="0" spcFirstLastPara="1" rIns="0" wrap="square" tIns="10775">
            <a:spAutoFit/>
          </a:bodyPr>
          <a:lstStyle/>
          <a:p>
            <a:pPr indent="0" lvl="0" marL="0" rtl="0" algn="ctr">
              <a:lnSpc>
                <a:spcPct val="115000"/>
              </a:lnSpc>
              <a:spcBef>
                <a:spcPts val="0"/>
              </a:spcBef>
              <a:spcAft>
                <a:spcPts val="0"/>
              </a:spcAft>
              <a:buClr>
                <a:schemeClr val="dk1"/>
              </a:buClr>
              <a:buSzPts val="1100"/>
              <a:buFont typeface="Arial"/>
              <a:buNone/>
            </a:pPr>
            <a:r>
              <a:rPr lang="en-US" sz="900">
                <a:solidFill>
                  <a:schemeClr val="lt1"/>
                </a:solidFill>
                <a:latin typeface="Quicksand"/>
                <a:ea typeface="Quicksand"/>
                <a:cs typeface="Quicksand"/>
                <a:sym typeface="Quicksand"/>
              </a:rPr>
              <a:t>Pooya Sabbagh</a:t>
            </a:r>
            <a:endParaRPr sz="900">
              <a:solidFill>
                <a:schemeClr val="lt1"/>
              </a:solidFill>
              <a:latin typeface="Quicksand"/>
              <a:ea typeface="Quicksand"/>
              <a:cs typeface="Quicksand"/>
              <a:sym typeface="Quicksand"/>
            </a:endParaRPr>
          </a:p>
          <a:p>
            <a:pPr indent="0" lvl="0" marL="12700" marR="5080" rtl="0" algn="l">
              <a:lnSpc>
                <a:spcPct val="100699"/>
              </a:lnSpc>
              <a:spcBef>
                <a:spcPts val="0"/>
              </a:spcBef>
              <a:spcAft>
                <a:spcPts val="0"/>
              </a:spcAft>
              <a:buNone/>
            </a:pPr>
            <a:r>
              <a:t/>
            </a:r>
            <a:endParaRPr sz="900">
              <a:solidFill>
                <a:schemeClr val="lt1"/>
              </a:solidFill>
              <a:latin typeface="Quicksand"/>
              <a:ea typeface="Quicksand"/>
              <a:cs typeface="Quicksand"/>
              <a:sym typeface="Quicksand"/>
            </a:endParaRPr>
          </a:p>
        </p:txBody>
      </p:sp>
      <p:cxnSp>
        <p:nvCxnSpPr>
          <p:cNvPr id="407" name="Google Shape;407;g2e0828d2a1e_2_90"/>
          <p:cNvCxnSpPr/>
          <p:nvPr/>
        </p:nvCxnSpPr>
        <p:spPr>
          <a:xfrm rot="10800000">
            <a:off x="7347225" y="4255300"/>
            <a:ext cx="1289100" cy="0"/>
          </a:xfrm>
          <a:prstGeom prst="straightConnector1">
            <a:avLst/>
          </a:prstGeom>
          <a:noFill/>
          <a:ln cap="flat" cmpd="sng" w="9525">
            <a:solidFill>
              <a:srgbClr val="E43E3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 name="Shape 79"/>
        <p:cNvGrpSpPr/>
        <p:nvPr/>
      </p:nvGrpSpPr>
      <p:grpSpPr>
        <a:xfrm>
          <a:off x="0" y="0"/>
          <a:ext cx="0" cy="0"/>
          <a:chOff x="0" y="0"/>
          <a:chExt cx="0" cy="0"/>
        </a:xfrm>
      </p:grpSpPr>
      <p:sp>
        <p:nvSpPr>
          <p:cNvPr id="80" name="Google Shape;80;p6"/>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81" name="Google Shape;81;p6"/>
          <p:cNvPicPr preferRelativeResize="0"/>
          <p:nvPr/>
        </p:nvPicPr>
        <p:blipFill rotWithShape="1">
          <a:blip r:embed="rId3">
            <a:alphaModFix/>
          </a:blip>
          <a:srcRect b="0" l="0" r="0" t="0"/>
          <a:stretch/>
        </p:blipFill>
        <p:spPr>
          <a:xfrm>
            <a:off x="1" y="1439700"/>
            <a:ext cx="9143997" cy="3703798"/>
          </a:xfrm>
          <a:prstGeom prst="rect">
            <a:avLst/>
          </a:prstGeom>
          <a:noFill/>
          <a:ln>
            <a:noFill/>
          </a:ln>
        </p:spPr>
      </p:pic>
      <p:pic>
        <p:nvPicPr>
          <p:cNvPr id="82" name="Google Shape;82;p6"/>
          <p:cNvPicPr preferRelativeResize="0"/>
          <p:nvPr/>
        </p:nvPicPr>
        <p:blipFill rotWithShape="1">
          <a:blip r:embed="rId4">
            <a:alphaModFix/>
          </a:blip>
          <a:srcRect b="0" l="0" r="0" t="0"/>
          <a:stretch/>
        </p:blipFill>
        <p:spPr>
          <a:xfrm>
            <a:off x="9597" y="18825"/>
            <a:ext cx="9134403" cy="5124675"/>
          </a:xfrm>
          <a:prstGeom prst="rect">
            <a:avLst/>
          </a:prstGeom>
          <a:noFill/>
          <a:ln>
            <a:noFill/>
          </a:ln>
        </p:spPr>
      </p:pic>
      <p:sp>
        <p:nvSpPr>
          <p:cNvPr id="83" name="Google Shape;83;p6"/>
          <p:cNvSpPr txBox="1"/>
          <p:nvPr>
            <p:ph idx="4294967295" type="title"/>
          </p:nvPr>
        </p:nvSpPr>
        <p:spPr>
          <a:xfrm>
            <a:off x="5252626" y="2409925"/>
            <a:ext cx="2804100" cy="985200"/>
          </a:xfrm>
          <a:prstGeom prst="rect">
            <a:avLst/>
          </a:prstGeom>
          <a:noFill/>
          <a:ln>
            <a:noFill/>
          </a:ln>
        </p:spPr>
        <p:txBody>
          <a:bodyPr anchorCtr="0" anchor="t" bIns="0" lIns="0" spcFirstLastPara="1" rIns="0" wrap="square" tIns="82550">
            <a:spAutoFit/>
          </a:bodyPr>
          <a:lstStyle/>
          <a:p>
            <a:pPr indent="0" lvl="0" marL="12700" marR="5080" rtl="0" algn="l">
              <a:lnSpc>
                <a:spcPct val="102000"/>
              </a:lnSpc>
              <a:spcBef>
                <a:spcPts val="0"/>
              </a:spcBef>
              <a:spcAft>
                <a:spcPts val="0"/>
              </a:spcAft>
              <a:buNone/>
            </a:pPr>
            <a:r>
              <a:rPr lang="en-US" sz="2900">
                <a:solidFill>
                  <a:srgbClr val="FFFFFF"/>
                </a:solidFill>
                <a:latin typeface="Tahoma"/>
                <a:ea typeface="Tahoma"/>
                <a:cs typeface="Tahoma"/>
                <a:sym typeface="Tahoma"/>
              </a:rPr>
              <a:t>MARKETING </a:t>
            </a:r>
            <a:r>
              <a:rPr b="0" lang="en-US" sz="2900">
                <a:solidFill>
                  <a:srgbClr val="FFFFFF"/>
                </a:solidFill>
                <a:latin typeface="Tahoma"/>
                <a:ea typeface="Tahoma"/>
                <a:cs typeface="Tahoma"/>
                <a:sym typeface="Tahoma"/>
              </a:rPr>
              <a:t>ATTRIBUTION</a:t>
            </a:r>
            <a:endParaRPr b="0" sz="2900">
              <a:latin typeface="Tahoma"/>
              <a:ea typeface="Tahoma"/>
              <a:cs typeface="Tahoma"/>
              <a:sym typeface="Tahoma"/>
            </a:endParaRPr>
          </a:p>
        </p:txBody>
      </p:sp>
      <p:sp>
        <p:nvSpPr>
          <p:cNvPr id="84" name="Google Shape;84;p6"/>
          <p:cNvSpPr txBox="1"/>
          <p:nvPr>
            <p:ph idx="4294967295" type="title"/>
          </p:nvPr>
        </p:nvSpPr>
        <p:spPr>
          <a:xfrm>
            <a:off x="4689351" y="2268175"/>
            <a:ext cx="832800" cy="1268700"/>
          </a:xfrm>
          <a:prstGeom prst="rect">
            <a:avLst/>
          </a:prstGeom>
          <a:noFill/>
          <a:ln>
            <a:noFill/>
          </a:ln>
        </p:spPr>
        <p:txBody>
          <a:bodyPr anchorCtr="0" anchor="t" bIns="0" lIns="0" spcFirstLastPara="1" rIns="0" wrap="square" tIns="82550">
            <a:spAutoFit/>
          </a:bodyPr>
          <a:lstStyle/>
          <a:p>
            <a:pPr indent="0" lvl="0" marL="12700" marR="5080" rtl="0" algn="l">
              <a:lnSpc>
                <a:spcPct val="102000"/>
              </a:lnSpc>
              <a:spcBef>
                <a:spcPts val="0"/>
              </a:spcBef>
              <a:spcAft>
                <a:spcPts val="0"/>
              </a:spcAft>
              <a:buNone/>
            </a:pPr>
            <a:r>
              <a:rPr b="0" lang="en-US" sz="7700">
                <a:solidFill>
                  <a:srgbClr val="E43E30"/>
                </a:solidFill>
                <a:latin typeface="Tahoma"/>
                <a:ea typeface="Tahoma"/>
                <a:cs typeface="Tahoma"/>
                <a:sym typeface="Tahoma"/>
              </a:rPr>
              <a:t>1</a:t>
            </a:r>
            <a:endParaRPr b="0" sz="7700">
              <a:solidFill>
                <a:srgbClr val="E43E30"/>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 name="Shape 88"/>
        <p:cNvGrpSpPr/>
        <p:nvPr/>
      </p:nvGrpSpPr>
      <p:grpSpPr>
        <a:xfrm>
          <a:off x="0" y="0"/>
          <a:ext cx="0" cy="0"/>
          <a:chOff x="0" y="0"/>
          <a:chExt cx="0" cy="0"/>
        </a:xfrm>
      </p:grpSpPr>
      <p:sp>
        <p:nvSpPr>
          <p:cNvPr id="89" name="Google Shape;89;p15"/>
          <p:cNvSpPr/>
          <p:nvPr/>
        </p:nvSpPr>
        <p:spPr>
          <a:xfrm>
            <a:off x="7686900" y="-1172125"/>
            <a:ext cx="326390" cy="865505"/>
          </a:xfrm>
          <a:custGeom>
            <a:rect b="b" l="l" r="r" t="t"/>
            <a:pathLst>
              <a:path extrusionOk="0" h="865505" w="326390">
                <a:moveTo>
                  <a:pt x="0" y="865068"/>
                </a:moveTo>
                <a:lnTo>
                  <a:pt x="892" y="816212"/>
                </a:lnTo>
                <a:lnTo>
                  <a:pt x="3548" y="767809"/>
                </a:lnTo>
                <a:lnTo>
                  <a:pt x="7936" y="719892"/>
                </a:lnTo>
                <a:lnTo>
                  <a:pt x="14025" y="672491"/>
                </a:lnTo>
                <a:lnTo>
                  <a:pt x="21785" y="625639"/>
                </a:lnTo>
                <a:lnTo>
                  <a:pt x="31183" y="579367"/>
                </a:lnTo>
                <a:lnTo>
                  <a:pt x="42188" y="533706"/>
                </a:lnTo>
                <a:lnTo>
                  <a:pt x="54769" y="488688"/>
                </a:lnTo>
                <a:lnTo>
                  <a:pt x="68895" y="444344"/>
                </a:lnTo>
                <a:lnTo>
                  <a:pt x="84535" y="400706"/>
                </a:lnTo>
                <a:lnTo>
                  <a:pt x="101657" y="357806"/>
                </a:lnTo>
                <a:lnTo>
                  <a:pt x="120229" y="315674"/>
                </a:lnTo>
                <a:lnTo>
                  <a:pt x="140222" y="274342"/>
                </a:lnTo>
                <a:lnTo>
                  <a:pt x="161603" y="233842"/>
                </a:lnTo>
                <a:lnTo>
                  <a:pt x="184341" y="194206"/>
                </a:lnTo>
                <a:lnTo>
                  <a:pt x="208405" y="155464"/>
                </a:lnTo>
                <a:lnTo>
                  <a:pt x="233764" y="117649"/>
                </a:lnTo>
                <a:lnTo>
                  <a:pt x="260387" y="80792"/>
                </a:lnTo>
                <a:lnTo>
                  <a:pt x="288241" y="44923"/>
                </a:lnTo>
                <a:lnTo>
                  <a:pt x="317296" y="10076"/>
                </a:lnTo>
                <a:lnTo>
                  <a:pt x="326308" y="0"/>
                </a:lnTo>
              </a:path>
            </a:pathLst>
          </a:custGeom>
          <a:noFill/>
          <a:ln cap="flat" cmpd="sng" w="95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0" name="Google Shape;90;p15"/>
          <p:cNvSpPr txBox="1"/>
          <p:nvPr/>
        </p:nvSpPr>
        <p:spPr>
          <a:xfrm>
            <a:off x="1942475" y="559075"/>
            <a:ext cx="3231300" cy="8529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Handling Missing Values</a:t>
            </a:r>
            <a:endParaRPr>
              <a:latin typeface="Georgia"/>
              <a:ea typeface="Georgia"/>
              <a:cs typeface="Georgia"/>
              <a:sym typeface="Georgia"/>
            </a:endParaRPr>
          </a:p>
          <a:p>
            <a:pPr indent="0" lvl="0" marL="12700" marR="5080" rtl="0" algn="l">
              <a:lnSpc>
                <a:spcPct val="100000"/>
              </a:lnSpc>
              <a:spcBef>
                <a:spcPts val="440"/>
              </a:spcBef>
              <a:spcAft>
                <a:spcPts val="0"/>
              </a:spcAft>
              <a:buClr>
                <a:srgbClr val="000000"/>
              </a:buClr>
              <a:buFont typeface="Arial"/>
              <a:buNone/>
            </a:pPr>
            <a:r>
              <a:rPr lang="en-US" sz="1000">
                <a:latin typeface="Tahoma"/>
                <a:ea typeface="Tahoma"/>
                <a:cs typeface="Tahoma"/>
                <a:sym typeface="Tahoma"/>
              </a:rPr>
              <a:t>We replaced missing values in the </a:t>
            </a:r>
            <a:r>
              <a:rPr lang="en-US" sz="1000">
                <a:solidFill>
                  <a:srgbClr val="595959"/>
                </a:solidFill>
                <a:latin typeface="Tahoma"/>
                <a:ea typeface="Tahoma"/>
                <a:cs typeface="Tahoma"/>
                <a:sym typeface="Tahoma"/>
              </a:rPr>
              <a:t>`transactionRevenue`</a:t>
            </a:r>
            <a:r>
              <a:rPr lang="en-US" sz="1000">
                <a:latin typeface="Tahoma"/>
                <a:ea typeface="Tahoma"/>
                <a:cs typeface="Tahoma"/>
                <a:sym typeface="Tahoma"/>
              </a:rPr>
              <a:t> and </a:t>
            </a:r>
            <a:r>
              <a:rPr lang="en-US" sz="1000">
                <a:solidFill>
                  <a:srgbClr val="595959"/>
                </a:solidFill>
                <a:latin typeface="Tahoma"/>
                <a:ea typeface="Tahoma"/>
                <a:cs typeface="Tahoma"/>
                <a:sym typeface="Tahoma"/>
              </a:rPr>
              <a:t>`transactionId`</a:t>
            </a:r>
            <a:r>
              <a:rPr lang="en-US" sz="1000">
                <a:latin typeface="Tahoma"/>
                <a:ea typeface="Tahoma"/>
                <a:cs typeface="Tahoma"/>
                <a:sym typeface="Tahoma"/>
              </a:rPr>
              <a:t> columns with appropriate default values.</a:t>
            </a:r>
            <a:endParaRPr sz="1000">
              <a:latin typeface="Tahoma"/>
              <a:ea typeface="Tahoma"/>
              <a:cs typeface="Tahoma"/>
              <a:sym typeface="Tahoma"/>
            </a:endParaRPr>
          </a:p>
        </p:txBody>
      </p:sp>
      <p:sp>
        <p:nvSpPr>
          <p:cNvPr id="91" name="Google Shape;91;p15"/>
          <p:cNvSpPr txBox="1"/>
          <p:nvPr/>
        </p:nvSpPr>
        <p:spPr>
          <a:xfrm>
            <a:off x="1942475" y="1469050"/>
            <a:ext cx="3231300" cy="10068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Converting to Proper Types</a:t>
            </a:r>
            <a:endParaRPr>
              <a:latin typeface="Georgia"/>
              <a:ea typeface="Georgia"/>
              <a:cs typeface="Georgia"/>
              <a:sym typeface="Georgia"/>
            </a:endParaRPr>
          </a:p>
          <a:p>
            <a:pPr indent="0" lvl="0" marL="12700" marR="5080" rtl="0" algn="l">
              <a:spcBef>
                <a:spcPts val="440"/>
              </a:spcBef>
              <a:spcAft>
                <a:spcPts val="0"/>
              </a:spcAft>
              <a:buClr>
                <a:schemeClr val="dk1"/>
              </a:buClr>
              <a:buFont typeface="Arial"/>
              <a:buNone/>
            </a:pPr>
            <a:r>
              <a:rPr lang="en-US" sz="1000">
                <a:solidFill>
                  <a:schemeClr val="dk1"/>
                </a:solidFill>
                <a:latin typeface="Tahoma"/>
                <a:ea typeface="Tahoma"/>
                <a:cs typeface="Tahoma"/>
                <a:sym typeface="Tahoma"/>
              </a:rPr>
              <a:t>We converted the values in the </a:t>
            </a:r>
            <a:r>
              <a:rPr lang="en-US" sz="1000">
                <a:solidFill>
                  <a:srgbClr val="595959"/>
                </a:solidFill>
                <a:latin typeface="Tahoma"/>
                <a:ea typeface="Tahoma"/>
                <a:cs typeface="Tahoma"/>
                <a:sym typeface="Tahoma"/>
              </a:rPr>
              <a:t>`visitStartTime`</a:t>
            </a:r>
            <a:r>
              <a:rPr lang="en-US" sz="1000">
                <a:solidFill>
                  <a:schemeClr val="dk1"/>
                </a:solidFill>
                <a:latin typeface="Tahoma"/>
                <a:ea typeface="Tahoma"/>
                <a:cs typeface="Tahoma"/>
                <a:sym typeface="Tahoma"/>
              </a:rPr>
              <a:t> column from Unix timestamps to a human-readable datetime format, allowing for easier manipulation and analysis of date and time information within the DataFrame.</a:t>
            </a:r>
            <a:endParaRPr sz="1000">
              <a:latin typeface="Tahoma"/>
              <a:ea typeface="Tahoma"/>
              <a:cs typeface="Tahoma"/>
              <a:sym typeface="Tahoma"/>
            </a:endParaRPr>
          </a:p>
        </p:txBody>
      </p:sp>
      <p:sp>
        <p:nvSpPr>
          <p:cNvPr id="92" name="Google Shape;92;p15"/>
          <p:cNvSpPr txBox="1"/>
          <p:nvPr/>
        </p:nvSpPr>
        <p:spPr>
          <a:xfrm>
            <a:off x="5400425" y="504225"/>
            <a:ext cx="3482400" cy="1546200"/>
          </a:xfrm>
          <a:prstGeom prst="rect">
            <a:avLst/>
          </a:prstGeom>
          <a:noFill/>
          <a:ln>
            <a:noFill/>
          </a:ln>
        </p:spPr>
        <p:txBody>
          <a:bodyPr anchorCtr="0" anchor="t" bIns="0" lIns="0" spcFirstLastPara="1" rIns="0" wrap="square" tIns="154300">
            <a:spAutoFit/>
          </a:bodyPr>
          <a:lstStyle/>
          <a:p>
            <a:pPr indent="0" lvl="0" marL="12700" rtl="0" algn="l">
              <a:spcBef>
                <a:spcPts val="0"/>
              </a:spcBef>
              <a:spcAft>
                <a:spcPts val="0"/>
              </a:spcAft>
              <a:buClr>
                <a:schemeClr val="dk1"/>
              </a:buClr>
              <a:buFont typeface="Arial"/>
              <a:buNone/>
            </a:pPr>
            <a:r>
              <a:rPr i="1" lang="en-US">
                <a:solidFill>
                  <a:srgbClr val="E43E30"/>
                </a:solidFill>
                <a:latin typeface="Georgia"/>
                <a:ea typeface="Georgia"/>
                <a:cs typeface="Georgia"/>
                <a:sym typeface="Georgia"/>
              </a:rPr>
              <a:t>Encoding conversions</a:t>
            </a:r>
            <a:endParaRPr>
              <a:solidFill>
                <a:schemeClr val="dk1"/>
              </a:solidFill>
              <a:latin typeface="Georgia"/>
              <a:ea typeface="Georgia"/>
              <a:cs typeface="Georgia"/>
              <a:sym typeface="Georgia"/>
            </a:endParaRPr>
          </a:p>
          <a:p>
            <a:pPr indent="0" lvl="0" marL="12700" marR="5080" rtl="0" algn="l">
              <a:spcBef>
                <a:spcPts val="440"/>
              </a:spcBef>
              <a:spcAft>
                <a:spcPts val="0"/>
              </a:spcAft>
              <a:buClr>
                <a:schemeClr val="dk1"/>
              </a:buClr>
              <a:buFont typeface="Arial"/>
              <a:buNone/>
            </a:pPr>
            <a:r>
              <a:rPr lang="en-US" sz="1000">
                <a:solidFill>
                  <a:schemeClr val="dk1"/>
                </a:solidFill>
                <a:latin typeface="Tahoma"/>
                <a:ea typeface="Tahoma"/>
                <a:cs typeface="Tahoma"/>
                <a:sym typeface="Tahoma"/>
              </a:rPr>
              <a:t>We added a new column </a:t>
            </a:r>
            <a:r>
              <a:rPr lang="en-US" sz="1000">
                <a:solidFill>
                  <a:srgbClr val="595959"/>
                </a:solidFill>
                <a:latin typeface="Tahoma"/>
                <a:ea typeface="Tahoma"/>
                <a:cs typeface="Tahoma"/>
                <a:sym typeface="Tahoma"/>
              </a:rPr>
              <a:t>`conversion`</a:t>
            </a:r>
            <a:r>
              <a:rPr lang="en-US" sz="1000">
                <a:solidFill>
                  <a:schemeClr val="dk1"/>
                </a:solidFill>
                <a:latin typeface="Tahoma"/>
                <a:ea typeface="Tahoma"/>
                <a:cs typeface="Tahoma"/>
                <a:sym typeface="Tahoma"/>
              </a:rPr>
              <a:t>, which indicates whether a conversion occurred for each entry. It sets the value to </a:t>
            </a:r>
            <a:r>
              <a:rPr lang="en-US" sz="1000">
                <a:solidFill>
                  <a:srgbClr val="38761D"/>
                </a:solidFill>
                <a:latin typeface="Tahoma"/>
                <a:ea typeface="Tahoma"/>
                <a:cs typeface="Tahoma"/>
                <a:sym typeface="Tahoma"/>
              </a:rPr>
              <a:t>True</a:t>
            </a:r>
            <a:r>
              <a:rPr lang="en-US" sz="1000">
                <a:solidFill>
                  <a:schemeClr val="dk1"/>
                </a:solidFill>
                <a:latin typeface="Tahoma"/>
                <a:ea typeface="Tahoma"/>
                <a:cs typeface="Tahoma"/>
                <a:sym typeface="Tahoma"/>
              </a:rPr>
              <a:t> if the </a:t>
            </a:r>
            <a:r>
              <a:rPr lang="en-US" sz="1000">
                <a:solidFill>
                  <a:srgbClr val="595959"/>
                </a:solidFill>
                <a:latin typeface="Tahoma"/>
                <a:ea typeface="Tahoma"/>
                <a:cs typeface="Tahoma"/>
                <a:sym typeface="Tahoma"/>
              </a:rPr>
              <a:t>`transactionRevenue`</a:t>
            </a:r>
            <a:r>
              <a:rPr lang="en-US" sz="1000">
                <a:solidFill>
                  <a:schemeClr val="dk1"/>
                </a:solidFill>
                <a:latin typeface="Tahoma"/>
                <a:ea typeface="Tahoma"/>
                <a:cs typeface="Tahoma"/>
                <a:sym typeface="Tahoma"/>
              </a:rPr>
              <a:t> is greater than zero, indicating a revenue-generating transaction. If not, it sets the value to </a:t>
            </a:r>
            <a:r>
              <a:rPr lang="en-US" sz="1000">
                <a:solidFill>
                  <a:srgbClr val="990000"/>
                </a:solidFill>
                <a:latin typeface="Tahoma"/>
                <a:ea typeface="Tahoma"/>
                <a:cs typeface="Tahoma"/>
                <a:sym typeface="Tahoma"/>
              </a:rPr>
              <a:t>False</a:t>
            </a:r>
            <a:r>
              <a:rPr lang="en-US" sz="1000">
                <a:solidFill>
                  <a:schemeClr val="dk1"/>
                </a:solidFill>
                <a:latin typeface="Tahoma"/>
                <a:ea typeface="Tahoma"/>
                <a:cs typeface="Tahoma"/>
                <a:sym typeface="Tahoma"/>
              </a:rPr>
              <a:t>, indicating no conversion.</a:t>
            </a:r>
            <a:endParaRPr sz="1000">
              <a:solidFill>
                <a:schemeClr val="dk1"/>
              </a:solidFill>
              <a:latin typeface="Tahoma"/>
              <a:ea typeface="Tahoma"/>
              <a:cs typeface="Tahoma"/>
              <a:sym typeface="Tahoma"/>
            </a:endParaRPr>
          </a:p>
          <a:p>
            <a:pPr indent="0" lvl="0" marL="0" marR="5080" rtl="0" algn="l">
              <a:spcBef>
                <a:spcPts val="440"/>
              </a:spcBef>
              <a:spcAft>
                <a:spcPts val="0"/>
              </a:spcAft>
              <a:buClr>
                <a:schemeClr val="dk1"/>
              </a:buClr>
              <a:buFont typeface="Arial"/>
              <a:buNone/>
            </a:pPr>
            <a:r>
              <a:t/>
            </a:r>
            <a:endParaRPr i="1" sz="1900">
              <a:solidFill>
                <a:srgbClr val="E43E30"/>
              </a:solidFill>
              <a:latin typeface="Georgia"/>
              <a:ea typeface="Georgia"/>
              <a:cs typeface="Georgia"/>
              <a:sym typeface="Georgia"/>
            </a:endParaRPr>
          </a:p>
        </p:txBody>
      </p:sp>
      <p:sp>
        <p:nvSpPr>
          <p:cNvPr id="93" name="Google Shape;93;p15"/>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ahoma"/>
                <a:ea typeface="Tahoma"/>
                <a:cs typeface="Tahoma"/>
                <a:sym typeface="Tahoma"/>
              </a:rPr>
              <a:t>DATA </a:t>
            </a:r>
            <a:r>
              <a:rPr lang="en-US">
                <a:solidFill>
                  <a:srgbClr val="E43E30"/>
                </a:solidFill>
                <a:latin typeface="Tahoma"/>
                <a:ea typeface="Tahoma"/>
                <a:cs typeface="Tahoma"/>
                <a:sym typeface="Tahoma"/>
              </a:rPr>
              <a:t>PRE</a:t>
            </a:r>
            <a:r>
              <a:rPr lang="en-US">
                <a:solidFill>
                  <a:schemeClr val="dk1"/>
                </a:solidFill>
                <a:latin typeface="Tahoma"/>
                <a:ea typeface="Tahoma"/>
                <a:cs typeface="Tahoma"/>
                <a:sym typeface="Tahoma"/>
              </a:rPr>
              <a:t>PROCESSING</a:t>
            </a:r>
            <a:endParaRPr>
              <a:solidFill>
                <a:schemeClr val="dk1"/>
              </a:solidFill>
              <a:latin typeface="Tahoma"/>
              <a:ea typeface="Tahoma"/>
              <a:cs typeface="Tahoma"/>
              <a:sym typeface="Tahoma"/>
            </a:endParaRPr>
          </a:p>
        </p:txBody>
      </p:sp>
      <p:sp>
        <p:nvSpPr>
          <p:cNvPr id="94" name="Google Shape;94;p15"/>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95" name="Google Shape;95;p15"/>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pic>
        <p:nvPicPr>
          <p:cNvPr id="96" name="Google Shape;96;p15"/>
          <p:cNvPicPr preferRelativeResize="0"/>
          <p:nvPr/>
        </p:nvPicPr>
        <p:blipFill>
          <a:blip r:embed="rId4">
            <a:alphaModFix/>
          </a:blip>
          <a:stretch>
            <a:fillRect/>
          </a:stretch>
        </p:blipFill>
        <p:spPr>
          <a:xfrm>
            <a:off x="1942475" y="2783349"/>
            <a:ext cx="7123177" cy="1725251"/>
          </a:xfrm>
          <a:prstGeom prst="rect">
            <a:avLst/>
          </a:prstGeom>
          <a:noFill/>
          <a:ln>
            <a:noFill/>
          </a:ln>
        </p:spPr>
      </p:pic>
      <p:sp>
        <p:nvSpPr>
          <p:cNvPr id="97" name="Google Shape;97;p15"/>
          <p:cNvSpPr/>
          <p:nvPr/>
        </p:nvSpPr>
        <p:spPr>
          <a:xfrm>
            <a:off x="6885600" y="2820125"/>
            <a:ext cx="907800" cy="1646400"/>
          </a:xfrm>
          <a:prstGeom prst="rect">
            <a:avLst/>
          </a:prstGeom>
          <a:noFill/>
          <a:ln cap="flat" cmpd="sng" w="9525">
            <a:solidFill>
              <a:srgbClr val="E4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 name="Google Shape;98;p15"/>
          <p:cNvSpPr/>
          <p:nvPr/>
        </p:nvSpPr>
        <p:spPr>
          <a:xfrm>
            <a:off x="7824400" y="2820125"/>
            <a:ext cx="616800" cy="1646400"/>
          </a:xfrm>
          <a:prstGeom prst="rect">
            <a:avLst/>
          </a:prstGeom>
          <a:noFill/>
          <a:ln cap="flat" cmpd="sng" w="9525">
            <a:solidFill>
              <a:srgbClr val="E4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9" name="Google Shape;99;p15"/>
          <p:cNvSpPr/>
          <p:nvPr/>
        </p:nvSpPr>
        <p:spPr>
          <a:xfrm>
            <a:off x="4121075" y="2822775"/>
            <a:ext cx="716100" cy="1646400"/>
          </a:xfrm>
          <a:prstGeom prst="rect">
            <a:avLst/>
          </a:prstGeom>
          <a:noFill/>
          <a:ln cap="flat" cmpd="sng" w="9525">
            <a:solidFill>
              <a:srgbClr val="E4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0" name="Google Shape;100;p15"/>
          <p:cNvSpPr/>
          <p:nvPr/>
        </p:nvSpPr>
        <p:spPr>
          <a:xfrm>
            <a:off x="8472200" y="2820125"/>
            <a:ext cx="576300" cy="1646400"/>
          </a:xfrm>
          <a:prstGeom prst="rect">
            <a:avLst/>
          </a:prstGeom>
          <a:noFill/>
          <a:ln cap="flat" cmpd="sng" w="9525">
            <a:solidFill>
              <a:srgbClr val="E43E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 name="Shape 104"/>
        <p:cNvGrpSpPr/>
        <p:nvPr/>
      </p:nvGrpSpPr>
      <p:grpSpPr>
        <a:xfrm>
          <a:off x="0" y="0"/>
          <a:ext cx="0" cy="0"/>
          <a:chOff x="0" y="0"/>
          <a:chExt cx="0" cy="0"/>
        </a:xfrm>
      </p:grpSpPr>
      <p:pic>
        <p:nvPicPr>
          <p:cNvPr id="105" name="Google Shape;105;g2e1ec44b695_0_8"/>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106" name="Google Shape;106;g2e1ec44b695_0_8"/>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Tahoma"/>
                <a:ea typeface="Tahoma"/>
                <a:cs typeface="Tahoma"/>
                <a:sym typeface="Tahoma"/>
              </a:rPr>
              <a:t>EXPLORATORY</a:t>
            </a:r>
            <a:r>
              <a:rPr lang="en-US" sz="1800">
                <a:solidFill>
                  <a:schemeClr val="dk1"/>
                </a:solidFill>
                <a:latin typeface="Tahoma"/>
                <a:ea typeface="Tahoma"/>
                <a:cs typeface="Tahoma"/>
                <a:sym typeface="Tahoma"/>
              </a:rPr>
              <a:t> </a:t>
            </a:r>
            <a:r>
              <a:rPr lang="en-US" sz="1600">
                <a:solidFill>
                  <a:srgbClr val="E43E30"/>
                </a:solidFill>
                <a:latin typeface="Tahoma"/>
                <a:ea typeface="Tahoma"/>
                <a:cs typeface="Tahoma"/>
                <a:sym typeface="Tahoma"/>
              </a:rPr>
              <a:t>DATA</a:t>
            </a:r>
            <a:endParaRPr sz="1600">
              <a:solidFill>
                <a:srgbClr val="E43E30"/>
              </a:solidFill>
              <a:latin typeface="Tahoma"/>
              <a:ea typeface="Tahoma"/>
              <a:cs typeface="Tahoma"/>
              <a:sym typeface="Tahoma"/>
            </a:endParaRPr>
          </a:p>
          <a:p>
            <a:pPr indent="0" lvl="0" marL="0" rtl="0" algn="l">
              <a:spcBef>
                <a:spcPts val="0"/>
              </a:spcBef>
              <a:spcAft>
                <a:spcPts val="0"/>
              </a:spcAft>
              <a:buNone/>
            </a:pPr>
            <a:r>
              <a:rPr lang="en-US" sz="1600">
                <a:solidFill>
                  <a:schemeClr val="dk1"/>
                </a:solidFill>
                <a:latin typeface="Tahoma"/>
                <a:ea typeface="Tahoma"/>
                <a:cs typeface="Tahoma"/>
                <a:sym typeface="Tahoma"/>
              </a:rPr>
              <a:t>ANALYSIS</a:t>
            </a:r>
            <a:endParaRPr sz="1600">
              <a:solidFill>
                <a:schemeClr val="dk1"/>
              </a:solidFill>
              <a:latin typeface="Tahoma"/>
              <a:ea typeface="Tahoma"/>
              <a:cs typeface="Tahoma"/>
              <a:sym typeface="Tahoma"/>
            </a:endParaRPr>
          </a:p>
        </p:txBody>
      </p:sp>
      <p:sp>
        <p:nvSpPr>
          <p:cNvPr id="107" name="Google Shape;107;g2e1ec44b695_0_8"/>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 name="Google Shape;108;g2e1ec44b695_0_8"/>
          <p:cNvSpPr/>
          <p:nvPr/>
        </p:nvSpPr>
        <p:spPr>
          <a:xfrm>
            <a:off x="5895993" y="2334242"/>
            <a:ext cx="19" cy="0"/>
          </a:xfrm>
          <a:custGeom>
            <a:rect b="b" l="l" r="r" t="t"/>
            <a:pathLst>
              <a:path extrusionOk="0" h="0"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g2e1ec44b695_0_8"/>
          <p:cNvGrpSpPr/>
          <p:nvPr/>
        </p:nvGrpSpPr>
        <p:grpSpPr>
          <a:xfrm>
            <a:off x="1891923" y="-100301"/>
            <a:ext cx="1993342" cy="2097397"/>
            <a:chOff x="6033750" y="174607"/>
            <a:chExt cx="2939165" cy="3092594"/>
          </a:xfrm>
        </p:grpSpPr>
        <p:sp>
          <p:nvSpPr>
            <p:cNvPr id="110" name="Google Shape;110;g2e1ec44b695_0_8"/>
            <p:cNvSpPr txBox="1"/>
            <p:nvPr/>
          </p:nvSpPr>
          <p:spPr>
            <a:xfrm>
              <a:off x="6033750" y="1810075"/>
              <a:ext cx="1023000" cy="289500"/>
            </a:xfrm>
            <a:prstGeom prst="rect">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182875" wrap="square" tIns="91425">
              <a:noAutofit/>
            </a:bodyPr>
            <a:lstStyle/>
            <a:p>
              <a:pPr indent="0" lvl="0" marL="0" rtl="0" algn="ctr">
                <a:spcBef>
                  <a:spcPts val="0"/>
                </a:spcBef>
                <a:spcAft>
                  <a:spcPts val="0"/>
                </a:spcAft>
                <a:buNone/>
              </a:pPr>
              <a:r>
                <a:rPr lang="en-US" sz="900">
                  <a:latin typeface="Tahoma"/>
                  <a:ea typeface="Tahoma"/>
                  <a:cs typeface="Tahoma"/>
                  <a:sym typeface="Tahoma"/>
                </a:rPr>
                <a:t>903 653</a:t>
              </a:r>
              <a:endParaRPr sz="900">
                <a:solidFill>
                  <a:srgbClr val="000000"/>
                </a:solidFill>
                <a:latin typeface="Tahoma"/>
                <a:ea typeface="Tahoma"/>
                <a:cs typeface="Tahoma"/>
                <a:sym typeface="Tahoma"/>
              </a:endParaRPr>
            </a:p>
          </p:txBody>
        </p:sp>
        <p:grpSp>
          <p:nvGrpSpPr>
            <p:cNvPr id="111" name="Google Shape;111;g2e1ec44b695_0_8"/>
            <p:cNvGrpSpPr/>
            <p:nvPr/>
          </p:nvGrpSpPr>
          <p:grpSpPr>
            <a:xfrm>
              <a:off x="7125345" y="174607"/>
              <a:ext cx="1847570" cy="3092594"/>
              <a:chOff x="1968195" y="1127082"/>
              <a:chExt cx="1847570" cy="3092594"/>
            </a:xfrm>
          </p:grpSpPr>
          <p:grpSp>
            <p:nvGrpSpPr>
              <p:cNvPr id="112" name="Google Shape;112;g2e1ec44b695_0_8"/>
              <p:cNvGrpSpPr/>
              <p:nvPr/>
            </p:nvGrpSpPr>
            <p:grpSpPr>
              <a:xfrm flipH="1" rot="640885">
                <a:off x="2053368" y="3748887"/>
                <a:ext cx="461507" cy="431758"/>
                <a:chOff x="4500039" y="1678886"/>
                <a:chExt cx="1012300" cy="946843"/>
              </a:xfrm>
            </p:grpSpPr>
            <p:sp>
              <p:nvSpPr>
                <p:cNvPr id="113" name="Google Shape;113;g2e1ec44b695_0_8"/>
                <p:cNvSpPr/>
                <p:nvPr/>
              </p:nvSpPr>
              <p:spPr>
                <a:xfrm>
                  <a:off x="4640611" y="1795037"/>
                  <a:ext cx="871728" cy="830692"/>
                </a:xfrm>
                <a:custGeom>
                  <a:rect b="b" l="l" r="r" t="t"/>
                  <a:pathLst>
                    <a:path extrusionOk="0" h="30445" w="31949">
                      <a:moveTo>
                        <a:pt x="15736" y="1"/>
                      </a:moveTo>
                      <a:lnTo>
                        <a:pt x="10882" y="5869"/>
                      </a:lnTo>
                      <a:lnTo>
                        <a:pt x="21704" y="14781"/>
                      </a:lnTo>
                      <a:cubicBezTo>
                        <a:pt x="23653" y="16392"/>
                        <a:pt x="23096" y="19058"/>
                        <a:pt x="21624" y="20828"/>
                      </a:cubicBezTo>
                      <a:cubicBezTo>
                        <a:pt x="20654" y="22008"/>
                        <a:pt x="19225" y="22894"/>
                        <a:pt x="17800" y="22894"/>
                      </a:cubicBezTo>
                      <a:cubicBezTo>
                        <a:pt x="17064" y="22894"/>
                        <a:pt x="16327" y="22657"/>
                        <a:pt x="15656" y="22101"/>
                      </a:cubicBezTo>
                      <a:lnTo>
                        <a:pt x="4854" y="13209"/>
                      </a:lnTo>
                      <a:lnTo>
                        <a:pt x="1" y="19098"/>
                      </a:lnTo>
                      <a:lnTo>
                        <a:pt x="10922" y="28069"/>
                      </a:lnTo>
                      <a:cubicBezTo>
                        <a:pt x="12917" y="29719"/>
                        <a:pt x="15141" y="30445"/>
                        <a:pt x="17354" y="30445"/>
                      </a:cubicBezTo>
                      <a:cubicBezTo>
                        <a:pt x="21011" y="30445"/>
                        <a:pt x="24638" y="28464"/>
                        <a:pt x="27154" y="25404"/>
                      </a:cubicBezTo>
                      <a:cubicBezTo>
                        <a:pt x="31232" y="20450"/>
                        <a:pt x="31948" y="13349"/>
                        <a:pt x="26637" y="8972"/>
                      </a:cubicBezTo>
                      <a:lnTo>
                        <a:pt x="1573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e1ec44b695_0_8"/>
                <p:cNvSpPr/>
                <p:nvPr/>
              </p:nvSpPr>
              <p:spPr>
                <a:xfrm>
                  <a:off x="4796926" y="1678886"/>
                  <a:ext cx="273041" cy="276834"/>
                </a:xfrm>
                <a:custGeom>
                  <a:rect b="b" l="l" r="r" t="t"/>
                  <a:pathLst>
                    <a:path extrusionOk="0" h="10146" w="10007">
                      <a:moveTo>
                        <a:pt x="4854" y="0"/>
                      </a:moveTo>
                      <a:cubicBezTo>
                        <a:pt x="3263" y="1930"/>
                        <a:pt x="1612" y="3939"/>
                        <a:pt x="1" y="5889"/>
                      </a:cubicBezTo>
                      <a:lnTo>
                        <a:pt x="5153" y="10146"/>
                      </a:lnTo>
                      <a:lnTo>
                        <a:pt x="10007" y="4258"/>
                      </a:lnTo>
                      <a:lnTo>
                        <a:pt x="4854" y="0"/>
                      </a:ln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2e1ec44b695_0_8"/>
                <p:cNvSpPr/>
                <p:nvPr/>
              </p:nvSpPr>
              <p:spPr>
                <a:xfrm>
                  <a:off x="4500039" y="2039836"/>
                  <a:ext cx="273041" cy="276288"/>
                </a:xfrm>
                <a:custGeom>
                  <a:rect b="b" l="l" r="r" t="t"/>
                  <a:pathLst>
                    <a:path extrusionOk="0" h="10126" w="10007">
                      <a:moveTo>
                        <a:pt x="4854" y="0"/>
                      </a:moveTo>
                      <a:cubicBezTo>
                        <a:pt x="3263" y="1930"/>
                        <a:pt x="1592" y="3959"/>
                        <a:pt x="0" y="5869"/>
                      </a:cubicBezTo>
                      <a:lnTo>
                        <a:pt x="5153" y="10126"/>
                      </a:lnTo>
                      <a:lnTo>
                        <a:pt x="10006" y="4237"/>
                      </a:lnTo>
                      <a:lnTo>
                        <a:pt x="4854" y="0"/>
                      </a:ln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g2e1ec44b695_0_8"/>
              <p:cNvGrpSpPr/>
              <p:nvPr/>
            </p:nvGrpSpPr>
            <p:grpSpPr>
              <a:xfrm flipH="1" rot="-2989021">
                <a:off x="2290924" y="1337419"/>
                <a:ext cx="1202111" cy="1403153"/>
                <a:chOff x="3910840" y="1088469"/>
                <a:chExt cx="1053571" cy="1229702"/>
              </a:xfrm>
            </p:grpSpPr>
            <p:sp>
              <p:nvSpPr>
                <p:cNvPr id="117" name="Google Shape;117;g2e1ec44b695_0_8"/>
                <p:cNvSpPr/>
                <p:nvPr/>
              </p:nvSpPr>
              <p:spPr>
                <a:xfrm>
                  <a:off x="3910840" y="2133615"/>
                  <a:ext cx="398961" cy="184556"/>
                </a:xfrm>
                <a:custGeom>
                  <a:rect b="b" l="l" r="r" t="t"/>
                  <a:pathLst>
                    <a:path extrusionOk="0" h="6764" w="14622">
                      <a:moveTo>
                        <a:pt x="6863" y="0"/>
                      </a:moveTo>
                      <a:lnTo>
                        <a:pt x="6247" y="140"/>
                      </a:lnTo>
                      <a:cubicBezTo>
                        <a:pt x="5988" y="199"/>
                        <a:pt x="5730" y="259"/>
                        <a:pt x="5451" y="319"/>
                      </a:cubicBezTo>
                      <a:cubicBezTo>
                        <a:pt x="5192" y="398"/>
                        <a:pt x="4934" y="458"/>
                        <a:pt x="4675" y="518"/>
                      </a:cubicBezTo>
                      <a:cubicBezTo>
                        <a:pt x="4138" y="657"/>
                        <a:pt x="3621" y="816"/>
                        <a:pt x="3104" y="975"/>
                      </a:cubicBezTo>
                      <a:cubicBezTo>
                        <a:pt x="2587" y="1134"/>
                        <a:pt x="2069" y="1313"/>
                        <a:pt x="1552" y="1492"/>
                      </a:cubicBezTo>
                      <a:cubicBezTo>
                        <a:pt x="1035" y="1671"/>
                        <a:pt x="518" y="1890"/>
                        <a:pt x="0" y="2109"/>
                      </a:cubicBezTo>
                      <a:cubicBezTo>
                        <a:pt x="557" y="2169"/>
                        <a:pt x="1114" y="2208"/>
                        <a:pt x="1652" y="2228"/>
                      </a:cubicBezTo>
                      <a:lnTo>
                        <a:pt x="3303" y="2228"/>
                      </a:lnTo>
                      <a:cubicBezTo>
                        <a:pt x="3840" y="2208"/>
                        <a:pt x="4377" y="2188"/>
                        <a:pt x="4934" y="2169"/>
                      </a:cubicBezTo>
                      <a:cubicBezTo>
                        <a:pt x="5192" y="2149"/>
                        <a:pt x="5471" y="2129"/>
                        <a:pt x="5730" y="2109"/>
                      </a:cubicBezTo>
                      <a:cubicBezTo>
                        <a:pt x="5731" y="2109"/>
                        <a:pt x="5733" y="2109"/>
                        <a:pt x="5735" y="2109"/>
                      </a:cubicBezTo>
                      <a:lnTo>
                        <a:pt x="5735" y="2109"/>
                      </a:lnTo>
                      <a:cubicBezTo>
                        <a:pt x="5799" y="2279"/>
                        <a:pt x="5864" y="2451"/>
                        <a:pt x="5928" y="2626"/>
                      </a:cubicBezTo>
                      <a:cubicBezTo>
                        <a:pt x="6088" y="2984"/>
                        <a:pt x="6247" y="3342"/>
                        <a:pt x="6406" y="3700"/>
                      </a:cubicBezTo>
                      <a:cubicBezTo>
                        <a:pt x="6485" y="3879"/>
                        <a:pt x="6565" y="4058"/>
                        <a:pt x="6665" y="4237"/>
                      </a:cubicBezTo>
                      <a:lnTo>
                        <a:pt x="6923" y="4775"/>
                      </a:lnTo>
                      <a:cubicBezTo>
                        <a:pt x="7003" y="4954"/>
                        <a:pt x="7102" y="5133"/>
                        <a:pt x="7202" y="5292"/>
                      </a:cubicBezTo>
                      <a:cubicBezTo>
                        <a:pt x="7281" y="5471"/>
                        <a:pt x="7381" y="5650"/>
                        <a:pt x="7480" y="5809"/>
                      </a:cubicBezTo>
                      <a:lnTo>
                        <a:pt x="8037" y="6764"/>
                      </a:lnTo>
                      <a:lnTo>
                        <a:pt x="8853" y="6326"/>
                      </a:lnTo>
                      <a:cubicBezTo>
                        <a:pt x="9111" y="6207"/>
                        <a:pt x="9350" y="6087"/>
                        <a:pt x="9609" y="5948"/>
                      </a:cubicBezTo>
                      <a:cubicBezTo>
                        <a:pt x="9847" y="5809"/>
                        <a:pt x="10106" y="5690"/>
                        <a:pt x="10345" y="5550"/>
                      </a:cubicBezTo>
                      <a:cubicBezTo>
                        <a:pt x="10603" y="5411"/>
                        <a:pt x="10842" y="5272"/>
                        <a:pt x="11081" y="5133"/>
                      </a:cubicBezTo>
                      <a:cubicBezTo>
                        <a:pt x="11339" y="4973"/>
                        <a:pt x="11578" y="4834"/>
                        <a:pt x="11817" y="4695"/>
                      </a:cubicBezTo>
                      <a:cubicBezTo>
                        <a:pt x="12294" y="4397"/>
                        <a:pt x="12772" y="4078"/>
                        <a:pt x="13249" y="3740"/>
                      </a:cubicBezTo>
                      <a:cubicBezTo>
                        <a:pt x="13468" y="3581"/>
                        <a:pt x="13707" y="3402"/>
                        <a:pt x="13945" y="3223"/>
                      </a:cubicBezTo>
                      <a:cubicBezTo>
                        <a:pt x="14164" y="3064"/>
                        <a:pt x="14383" y="2865"/>
                        <a:pt x="14622" y="2666"/>
                      </a:cubicBezTo>
                      <a:lnTo>
                        <a:pt x="14622" y="2666"/>
                      </a:lnTo>
                      <a:cubicBezTo>
                        <a:pt x="14323" y="2706"/>
                        <a:pt x="14025" y="2745"/>
                        <a:pt x="13746" y="2785"/>
                      </a:cubicBezTo>
                      <a:cubicBezTo>
                        <a:pt x="13468" y="2845"/>
                        <a:pt x="13169" y="2885"/>
                        <a:pt x="12891" y="2944"/>
                      </a:cubicBezTo>
                      <a:cubicBezTo>
                        <a:pt x="12334" y="3064"/>
                        <a:pt x="11777" y="3203"/>
                        <a:pt x="11240" y="3342"/>
                      </a:cubicBezTo>
                      <a:cubicBezTo>
                        <a:pt x="10961" y="3422"/>
                        <a:pt x="10683" y="3501"/>
                        <a:pt x="10404" y="3581"/>
                      </a:cubicBezTo>
                      <a:cubicBezTo>
                        <a:pt x="10146" y="3661"/>
                        <a:pt x="9867" y="3740"/>
                        <a:pt x="9609" y="3840"/>
                      </a:cubicBezTo>
                      <a:cubicBezTo>
                        <a:pt x="9406" y="3897"/>
                        <a:pt x="9214" y="3966"/>
                        <a:pt x="9025" y="4029"/>
                      </a:cubicBezTo>
                      <a:lnTo>
                        <a:pt x="9025" y="4029"/>
                      </a:lnTo>
                      <a:cubicBezTo>
                        <a:pt x="8994" y="3959"/>
                        <a:pt x="8963" y="3890"/>
                        <a:pt x="8932" y="3820"/>
                      </a:cubicBezTo>
                      <a:lnTo>
                        <a:pt x="8674" y="3283"/>
                      </a:lnTo>
                      <a:cubicBezTo>
                        <a:pt x="8594" y="3104"/>
                        <a:pt x="8515" y="2925"/>
                        <a:pt x="8415" y="2745"/>
                      </a:cubicBezTo>
                      <a:cubicBezTo>
                        <a:pt x="8256" y="2387"/>
                        <a:pt x="8057" y="2049"/>
                        <a:pt x="7878" y="1691"/>
                      </a:cubicBezTo>
                      <a:cubicBezTo>
                        <a:pt x="7679" y="1353"/>
                        <a:pt x="7480" y="1015"/>
                        <a:pt x="7281" y="677"/>
                      </a:cubicBezTo>
                      <a:lnTo>
                        <a:pt x="6863" y="0"/>
                      </a:ln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e1ec44b695_0_8"/>
                <p:cNvSpPr/>
                <p:nvPr/>
              </p:nvSpPr>
              <p:spPr>
                <a:xfrm>
                  <a:off x="4211284" y="1459598"/>
                  <a:ext cx="270858" cy="292577"/>
                </a:xfrm>
                <a:custGeom>
                  <a:rect b="b" l="l" r="r" t="t"/>
                  <a:pathLst>
                    <a:path extrusionOk="0" h="10723" w="9927">
                      <a:moveTo>
                        <a:pt x="0" y="1"/>
                      </a:moveTo>
                      <a:cubicBezTo>
                        <a:pt x="339" y="438"/>
                        <a:pt x="717" y="836"/>
                        <a:pt x="1095" y="1234"/>
                      </a:cubicBezTo>
                      <a:cubicBezTo>
                        <a:pt x="1473" y="1632"/>
                        <a:pt x="1850" y="2030"/>
                        <a:pt x="2248" y="2408"/>
                      </a:cubicBezTo>
                      <a:cubicBezTo>
                        <a:pt x="2646" y="2786"/>
                        <a:pt x="3044" y="3164"/>
                        <a:pt x="3442" y="3522"/>
                      </a:cubicBezTo>
                      <a:cubicBezTo>
                        <a:pt x="3640" y="3701"/>
                        <a:pt x="3839" y="3879"/>
                        <a:pt x="4057" y="4058"/>
                      </a:cubicBezTo>
                      <a:lnTo>
                        <a:pt x="4057" y="4058"/>
                      </a:lnTo>
                      <a:cubicBezTo>
                        <a:pt x="3985" y="4226"/>
                        <a:pt x="3912" y="4393"/>
                        <a:pt x="3840" y="4556"/>
                      </a:cubicBezTo>
                      <a:cubicBezTo>
                        <a:pt x="3681" y="4914"/>
                        <a:pt x="3541" y="5292"/>
                        <a:pt x="3402" y="5650"/>
                      </a:cubicBezTo>
                      <a:cubicBezTo>
                        <a:pt x="3342" y="5829"/>
                        <a:pt x="3263" y="6028"/>
                        <a:pt x="3203" y="6207"/>
                      </a:cubicBezTo>
                      <a:lnTo>
                        <a:pt x="3004" y="6764"/>
                      </a:lnTo>
                      <a:cubicBezTo>
                        <a:pt x="2945" y="6963"/>
                        <a:pt x="2885" y="7142"/>
                        <a:pt x="2825" y="7341"/>
                      </a:cubicBezTo>
                      <a:cubicBezTo>
                        <a:pt x="2766" y="7520"/>
                        <a:pt x="2706" y="7719"/>
                        <a:pt x="2666" y="7898"/>
                      </a:cubicBezTo>
                      <a:lnTo>
                        <a:pt x="2388" y="8953"/>
                      </a:lnTo>
                      <a:lnTo>
                        <a:pt x="3263" y="9231"/>
                      </a:lnTo>
                      <a:cubicBezTo>
                        <a:pt x="3541" y="9331"/>
                        <a:pt x="3800" y="9410"/>
                        <a:pt x="4078" y="9510"/>
                      </a:cubicBezTo>
                      <a:cubicBezTo>
                        <a:pt x="4337" y="9589"/>
                        <a:pt x="4616" y="9669"/>
                        <a:pt x="4874" y="9748"/>
                      </a:cubicBezTo>
                      <a:cubicBezTo>
                        <a:pt x="5153" y="9828"/>
                        <a:pt x="5431" y="9907"/>
                        <a:pt x="5710" y="9967"/>
                      </a:cubicBezTo>
                      <a:cubicBezTo>
                        <a:pt x="5968" y="10027"/>
                        <a:pt x="6247" y="10106"/>
                        <a:pt x="6525" y="10166"/>
                      </a:cubicBezTo>
                      <a:cubicBezTo>
                        <a:pt x="7082" y="10305"/>
                        <a:pt x="7639" y="10425"/>
                        <a:pt x="8196" y="10524"/>
                      </a:cubicBezTo>
                      <a:cubicBezTo>
                        <a:pt x="8495" y="10564"/>
                        <a:pt x="8773" y="10604"/>
                        <a:pt x="9052" y="10643"/>
                      </a:cubicBezTo>
                      <a:cubicBezTo>
                        <a:pt x="9350" y="10683"/>
                        <a:pt x="9629" y="10703"/>
                        <a:pt x="9927" y="10723"/>
                      </a:cubicBezTo>
                      <a:cubicBezTo>
                        <a:pt x="9708" y="10544"/>
                        <a:pt x="9469" y="10365"/>
                        <a:pt x="9231" y="10186"/>
                      </a:cubicBezTo>
                      <a:cubicBezTo>
                        <a:pt x="8992" y="10027"/>
                        <a:pt x="8753" y="9868"/>
                        <a:pt x="8515" y="9708"/>
                      </a:cubicBezTo>
                      <a:cubicBezTo>
                        <a:pt x="8037" y="9390"/>
                        <a:pt x="7560" y="9092"/>
                        <a:pt x="7062" y="8813"/>
                      </a:cubicBezTo>
                      <a:cubicBezTo>
                        <a:pt x="6824" y="8674"/>
                        <a:pt x="6565" y="8535"/>
                        <a:pt x="6326" y="8396"/>
                      </a:cubicBezTo>
                      <a:cubicBezTo>
                        <a:pt x="6068" y="8256"/>
                        <a:pt x="5809" y="8137"/>
                        <a:pt x="5570" y="7998"/>
                      </a:cubicBezTo>
                      <a:cubicBezTo>
                        <a:pt x="5382" y="7911"/>
                        <a:pt x="5193" y="7824"/>
                        <a:pt x="5012" y="7737"/>
                      </a:cubicBezTo>
                      <a:lnTo>
                        <a:pt x="5012" y="7737"/>
                      </a:lnTo>
                      <a:cubicBezTo>
                        <a:pt x="5042" y="7665"/>
                        <a:pt x="5069" y="7592"/>
                        <a:pt x="5093" y="7520"/>
                      </a:cubicBezTo>
                      <a:lnTo>
                        <a:pt x="5312" y="6963"/>
                      </a:lnTo>
                      <a:cubicBezTo>
                        <a:pt x="5371" y="6764"/>
                        <a:pt x="5431" y="6585"/>
                        <a:pt x="5491" y="6406"/>
                      </a:cubicBezTo>
                      <a:cubicBezTo>
                        <a:pt x="5630" y="6028"/>
                        <a:pt x="5730" y="5650"/>
                        <a:pt x="5849" y="5272"/>
                      </a:cubicBezTo>
                      <a:cubicBezTo>
                        <a:pt x="5948" y="4894"/>
                        <a:pt x="6068" y="4516"/>
                        <a:pt x="6147" y="4119"/>
                      </a:cubicBezTo>
                      <a:lnTo>
                        <a:pt x="6326" y="3343"/>
                      </a:lnTo>
                      <a:lnTo>
                        <a:pt x="5809" y="3005"/>
                      </a:lnTo>
                      <a:cubicBezTo>
                        <a:pt x="5570" y="2865"/>
                        <a:pt x="5352" y="2726"/>
                        <a:pt x="5113" y="2587"/>
                      </a:cubicBezTo>
                      <a:cubicBezTo>
                        <a:pt x="4874" y="2448"/>
                        <a:pt x="4655" y="2308"/>
                        <a:pt x="4417" y="2169"/>
                      </a:cubicBezTo>
                      <a:cubicBezTo>
                        <a:pt x="3939" y="1891"/>
                        <a:pt x="3462" y="1632"/>
                        <a:pt x="2984" y="1373"/>
                      </a:cubicBezTo>
                      <a:cubicBezTo>
                        <a:pt x="2507" y="1135"/>
                        <a:pt x="2010" y="876"/>
                        <a:pt x="1512" y="637"/>
                      </a:cubicBezTo>
                      <a:cubicBezTo>
                        <a:pt x="1015" y="419"/>
                        <a:pt x="518" y="200"/>
                        <a:pt x="0" y="1"/>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e1ec44b695_0_8"/>
                <p:cNvSpPr/>
                <p:nvPr/>
              </p:nvSpPr>
              <p:spPr>
                <a:xfrm>
                  <a:off x="4779855" y="1088469"/>
                  <a:ext cx="184556" cy="398416"/>
                </a:xfrm>
                <a:custGeom>
                  <a:rect b="b" l="l" r="r" t="t"/>
                  <a:pathLst>
                    <a:path extrusionOk="0" h="14602" w="6764">
                      <a:moveTo>
                        <a:pt x="4635" y="1"/>
                      </a:moveTo>
                      <a:cubicBezTo>
                        <a:pt x="4576" y="558"/>
                        <a:pt x="4556" y="1095"/>
                        <a:pt x="4536" y="1652"/>
                      </a:cubicBezTo>
                      <a:cubicBezTo>
                        <a:pt x="4516" y="2189"/>
                        <a:pt x="4516" y="2746"/>
                        <a:pt x="4516" y="3283"/>
                      </a:cubicBezTo>
                      <a:cubicBezTo>
                        <a:pt x="4536" y="3840"/>
                        <a:pt x="4556" y="4377"/>
                        <a:pt x="4576" y="4914"/>
                      </a:cubicBezTo>
                      <a:cubicBezTo>
                        <a:pt x="4596" y="5193"/>
                        <a:pt x="4616" y="5451"/>
                        <a:pt x="4635" y="5730"/>
                      </a:cubicBezTo>
                      <a:cubicBezTo>
                        <a:pt x="4636" y="5731"/>
                        <a:pt x="4636" y="5731"/>
                        <a:pt x="4636" y="5732"/>
                      </a:cubicBezTo>
                      <a:lnTo>
                        <a:pt x="4636" y="5732"/>
                      </a:lnTo>
                      <a:cubicBezTo>
                        <a:pt x="4467" y="5798"/>
                        <a:pt x="4301" y="5865"/>
                        <a:pt x="4138" y="5929"/>
                      </a:cubicBezTo>
                      <a:cubicBezTo>
                        <a:pt x="3760" y="6088"/>
                        <a:pt x="3402" y="6227"/>
                        <a:pt x="3044" y="6406"/>
                      </a:cubicBezTo>
                      <a:cubicBezTo>
                        <a:pt x="2865" y="6486"/>
                        <a:pt x="2686" y="6565"/>
                        <a:pt x="2507" y="6645"/>
                      </a:cubicBezTo>
                      <a:lnTo>
                        <a:pt x="1970" y="6903"/>
                      </a:lnTo>
                      <a:cubicBezTo>
                        <a:pt x="1811" y="7003"/>
                        <a:pt x="1632" y="7082"/>
                        <a:pt x="1453" y="7182"/>
                      </a:cubicBezTo>
                      <a:cubicBezTo>
                        <a:pt x="1274" y="7281"/>
                        <a:pt x="1114" y="7361"/>
                        <a:pt x="935" y="7460"/>
                      </a:cubicBezTo>
                      <a:lnTo>
                        <a:pt x="0" y="8017"/>
                      </a:lnTo>
                      <a:lnTo>
                        <a:pt x="418" y="8853"/>
                      </a:lnTo>
                      <a:cubicBezTo>
                        <a:pt x="538" y="9091"/>
                        <a:pt x="677" y="9350"/>
                        <a:pt x="796" y="9589"/>
                      </a:cubicBezTo>
                      <a:cubicBezTo>
                        <a:pt x="935" y="9847"/>
                        <a:pt x="1075" y="10086"/>
                        <a:pt x="1194" y="10345"/>
                      </a:cubicBezTo>
                      <a:cubicBezTo>
                        <a:pt x="1353" y="10583"/>
                        <a:pt x="1473" y="10822"/>
                        <a:pt x="1632" y="11081"/>
                      </a:cubicBezTo>
                      <a:cubicBezTo>
                        <a:pt x="1771" y="11319"/>
                        <a:pt x="1910" y="11558"/>
                        <a:pt x="2069" y="11797"/>
                      </a:cubicBezTo>
                      <a:cubicBezTo>
                        <a:pt x="2368" y="12294"/>
                        <a:pt x="2686" y="12752"/>
                        <a:pt x="3004" y="13229"/>
                      </a:cubicBezTo>
                      <a:cubicBezTo>
                        <a:pt x="3163" y="13468"/>
                        <a:pt x="3342" y="13707"/>
                        <a:pt x="3521" y="13925"/>
                      </a:cubicBezTo>
                      <a:cubicBezTo>
                        <a:pt x="3700" y="14164"/>
                        <a:pt x="3880" y="14383"/>
                        <a:pt x="4078" y="14602"/>
                      </a:cubicBezTo>
                      <a:cubicBezTo>
                        <a:pt x="4039" y="14303"/>
                        <a:pt x="4019" y="14025"/>
                        <a:pt x="3959" y="13726"/>
                      </a:cubicBezTo>
                      <a:cubicBezTo>
                        <a:pt x="3919" y="13448"/>
                        <a:pt x="3860" y="13169"/>
                        <a:pt x="3800" y="12891"/>
                      </a:cubicBezTo>
                      <a:cubicBezTo>
                        <a:pt x="3681" y="12314"/>
                        <a:pt x="3561" y="11777"/>
                        <a:pt x="3402" y="11220"/>
                      </a:cubicBezTo>
                      <a:cubicBezTo>
                        <a:pt x="3323" y="10942"/>
                        <a:pt x="3243" y="10683"/>
                        <a:pt x="3163" y="10404"/>
                      </a:cubicBezTo>
                      <a:cubicBezTo>
                        <a:pt x="3084" y="10126"/>
                        <a:pt x="3004" y="9867"/>
                        <a:pt x="2925" y="9589"/>
                      </a:cubicBezTo>
                      <a:cubicBezTo>
                        <a:pt x="2852" y="9399"/>
                        <a:pt x="2789" y="9198"/>
                        <a:pt x="2722" y="9003"/>
                      </a:cubicBezTo>
                      <a:lnTo>
                        <a:pt x="2722" y="9003"/>
                      </a:lnTo>
                      <a:cubicBezTo>
                        <a:pt x="2790" y="8973"/>
                        <a:pt x="2857" y="8942"/>
                        <a:pt x="2925" y="8912"/>
                      </a:cubicBezTo>
                      <a:lnTo>
                        <a:pt x="3462" y="8674"/>
                      </a:lnTo>
                      <a:cubicBezTo>
                        <a:pt x="3641" y="8594"/>
                        <a:pt x="3820" y="8495"/>
                        <a:pt x="3999" y="8415"/>
                      </a:cubicBezTo>
                      <a:cubicBezTo>
                        <a:pt x="4357" y="8236"/>
                        <a:pt x="4695" y="8037"/>
                        <a:pt x="5053" y="7858"/>
                      </a:cubicBezTo>
                      <a:cubicBezTo>
                        <a:pt x="5391" y="7659"/>
                        <a:pt x="5749" y="7480"/>
                        <a:pt x="6088" y="7261"/>
                      </a:cubicBezTo>
                      <a:lnTo>
                        <a:pt x="6764" y="6844"/>
                      </a:lnTo>
                      <a:lnTo>
                        <a:pt x="6625" y="6227"/>
                      </a:lnTo>
                      <a:cubicBezTo>
                        <a:pt x="6565" y="5968"/>
                        <a:pt x="6505" y="5710"/>
                        <a:pt x="6426" y="5451"/>
                      </a:cubicBezTo>
                      <a:cubicBezTo>
                        <a:pt x="6366" y="5173"/>
                        <a:pt x="6306" y="4914"/>
                        <a:pt x="6227" y="4655"/>
                      </a:cubicBezTo>
                      <a:cubicBezTo>
                        <a:pt x="6088" y="4138"/>
                        <a:pt x="5928" y="3601"/>
                        <a:pt x="5769" y="3084"/>
                      </a:cubicBezTo>
                      <a:cubicBezTo>
                        <a:pt x="5610" y="2567"/>
                        <a:pt x="5451" y="2049"/>
                        <a:pt x="5252" y="1532"/>
                      </a:cubicBezTo>
                      <a:cubicBezTo>
                        <a:pt x="5073" y="1015"/>
                        <a:pt x="4874" y="498"/>
                        <a:pt x="4635" y="1"/>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e1ec44b695_0_8"/>
                <p:cNvSpPr/>
                <p:nvPr/>
              </p:nvSpPr>
              <p:spPr>
                <a:xfrm>
                  <a:off x="4486347" y="1217322"/>
                  <a:ext cx="174242" cy="371267"/>
                </a:xfrm>
                <a:custGeom>
                  <a:rect b="b" l="l" r="r" t="t"/>
                  <a:pathLst>
                    <a:path extrusionOk="0" h="13607" w="6386">
                      <a:moveTo>
                        <a:pt x="1035" y="0"/>
                      </a:moveTo>
                      <a:lnTo>
                        <a:pt x="1035" y="0"/>
                      </a:lnTo>
                      <a:cubicBezTo>
                        <a:pt x="1214" y="518"/>
                        <a:pt x="1413" y="1055"/>
                        <a:pt x="1612" y="1572"/>
                      </a:cubicBezTo>
                      <a:cubicBezTo>
                        <a:pt x="1811" y="2069"/>
                        <a:pt x="2029" y="2567"/>
                        <a:pt x="2268" y="3064"/>
                      </a:cubicBezTo>
                      <a:cubicBezTo>
                        <a:pt x="2487" y="3561"/>
                        <a:pt x="2726" y="4058"/>
                        <a:pt x="2964" y="4536"/>
                      </a:cubicBezTo>
                      <a:cubicBezTo>
                        <a:pt x="3084" y="4795"/>
                        <a:pt x="3223" y="5013"/>
                        <a:pt x="3342" y="5272"/>
                      </a:cubicBezTo>
                      <a:cubicBezTo>
                        <a:pt x="3342" y="5272"/>
                        <a:pt x="3342" y="5272"/>
                        <a:pt x="3342" y="5272"/>
                      </a:cubicBezTo>
                      <a:lnTo>
                        <a:pt x="3342" y="5272"/>
                      </a:lnTo>
                      <a:cubicBezTo>
                        <a:pt x="3216" y="5398"/>
                        <a:pt x="3090" y="5524"/>
                        <a:pt x="2964" y="5650"/>
                      </a:cubicBezTo>
                      <a:cubicBezTo>
                        <a:pt x="2686" y="5928"/>
                        <a:pt x="2407" y="6227"/>
                        <a:pt x="2149" y="6525"/>
                      </a:cubicBezTo>
                      <a:cubicBezTo>
                        <a:pt x="2029" y="6664"/>
                        <a:pt x="1890" y="6804"/>
                        <a:pt x="1771" y="6963"/>
                      </a:cubicBezTo>
                      <a:lnTo>
                        <a:pt x="1393" y="7420"/>
                      </a:lnTo>
                      <a:cubicBezTo>
                        <a:pt x="1254" y="7560"/>
                        <a:pt x="1134" y="7719"/>
                        <a:pt x="1015" y="7878"/>
                      </a:cubicBezTo>
                      <a:cubicBezTo>
                        <a:pt x="895" y="8017"/>
                        <a:pt x="756" y="8176"/>
                        <a:pt x="657" y="8335"/>
                      </a:cubicBezTo>
                      <a:lnTo>
                        <a:pt x="0" y="9211"/>
                      </a:lnTo>
                      <a:lnTo>
                        <a:pt x="716" y="9807"/>
                      </a:lnTo>
                      <a:cubicBezTo>
                        <a:pt x="955" y="9987"/>
                        <a:pt x="1154" y="10166"/>
                        <a:pt x="1373" y="10345"/>
                      </a:cubicBezTo>
                      <a:cubicBezTo>
                        <a:pt x="1612" y="10504"/>
                        <a:pt x="1830" y="10683"/>
                        <a:pt x="2049" y="10862"/>
                      </a:cubicBezTo>
                      <a:cubicBezTo>
                        <a:pt x="2268" y="11021"/>
                        <a:pt x="2487" y="11200"/>
                        <a:pt x="2726" y="11359"/>
                      </a:cubicBezTo>
                      <a:cubicBezTo>
                        <a:pt x="2964" y="11518"/>
                        <a:pt x="3183" y="11697"/>
                        <a:pt x="3422" y="11856"/>
                      </a:cubicBezTo>
                      <a:cubicBezTo>
                        <a:pt x="3879" y="12175"/>
                        <a:pt x="4377" y="12493"/>
                        <a:pt x="4854" y="12791"/>
                      </a:cubicBezTo>
                      <a:cubicBezTo>
                        <a:pt x="5113" y="12931"/>
                        <a:pt x="5351" y="13070"/>
                        <a:pt x="5610" y="13209"/>
                      </a:cubicBezTo>
                      <a:cubicBezTo>
                        <a:pt x="5869" y="13348"/>
                        <a:pt x="6127" y="13488"/>
                        <a:pt x="6386" y="13607"/>
                      </a:cubicBezTo>
                      <a:cubicBezTo>
                        <a:pt x="6247" y="13348"/>
                        <a:pt x="6087" y="13110"/>
                        <a:pt x="5928" y="12851"/>
                      </a:cubicBezTo>
                      <a:cubicBezTo>
                        <a:pt x="5789" y="12612"/>
                        <a:pt x="5610" y="12374"/>
                        <a:pt x="5451" y="12135"/>
                      </a:cubicBezTo>
                      <a:cubicBezTo>
                        <a:pt x="5113" y="11677"/>
                        <a:pt x="4775" y="11220"/>
                        <a:pt x="4416" y="10782"/>
                      </a:cubicBezTo>
                      <a:cubicBezTo>
                        <a:pt x="4237" y="10544"/>
                        <a:pt x="4058" y="10345"/>
                        <a:pt x="3879" y="10126"/>
                      </a:cubicBezTo>
                      <a:cubicBezTo>
                        <a:pt x="3700" y="9907"/>
                        <a:pt x="3501" y="9688"/>
                        <a:pt x="3322" y="9489"/>
                      </a:cubicBezTo>
                      <a:cubicBezTo>
                        <a:pt x="3179" y="9331"/>
                        <a:pt x="3045" y="9183"/>
                        <a:pt x="2907" y="9031"/>
                      </a:cubicBezTo>
                      <a:lnTo>
                        <a:pt x="2907" y="9031"/>
                      </a:lnTo>
                      <a:cubicBezTo>
                        <a:pt x="2958" y="8974"/>
                        <a:pt x="3009" y="8915"/>
                        <a:pt x="3064" y="8853"/>
                      </a:cubicBezTo>
                      <a:lnTo>
                        <a:pt x="3462" y="8415"/>
                      </a:lnTo>
                      <a:cubicBezTo>
                        <a:pt x="3581" y="8256"/>
                        <a:pt x="3720" y="8117"/>
                        <a:pt x="3840" y="7957"/>
                      </a:cubicBezTo>
                      <a:cubicBezTo>
                        <a:pt x="4098" y="7659"/>
                        <a:pt x="4337" y="7341"/>
                        <a:pt x="4576" y="7042"/>
                      </a:cubicBezTo>
                      <a:cubicBezTo>
                        <a:pt x="4814" y="6724"/>
                        <a:pt x="5053" y="6406"/>
                        <a:pt x="5272" y="6088"/>
                      </a:cubicBezTo>
                      <a:lnTo>
                        <a:pt x="5729" y="5411"/>
                      </a:lnTo>
                      <a:lnTo>
                        <a:pt x="5371" y="4914"/>
                      </a:lnTo>
                      <a:cubicBezTo>
                        <a:pt x="5192" y="4695"/>
                        <a:pt x="5033" y="4476"/>
                        <a:pt x="4874" y="4277"/>
                      </a:cubicBezTo>
                      <a:cubicBezTo>
                        <a:pt x="4695" y="4058"/>
                        <a:pt x="4536" y="3840"/>
                        <a:pt x="4377" y="3641"/>
                      </a:cubicBezTo>
                      <a:cubicBezTo>
                        <a:pt x="4039" y="3203"/>
                        <a:pt x="3680" y="2785"/>
                        <a:pt x="3322" y="2368"/>
                      </a:cubicBezTo>
                      <a:cubicBezTo>
                        <a:pt x="2964" y="1970"/>
                        <a:pt x="2606" y="1552"/>
                        <a:pt x="2228" y="1154"/>
                      </a:cubicBezTo>
                      <a:cubicBezTo>
                        <a:pt x="1850" y="756"/>
                        <a:pt x="1452" y="378"/>
                        <a:pt x="1035" y="0"/>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e1ec44b695_0_8"/>
                <p:cNvSpPr/>
                <p:nvPr/>
              </p:nvSpPr>
              <p:spPr>
                <a:xfrm>
                  <a:off x="4008416" y="1804492"/>
                  <a:ext cx="372358" cy="193232"/>
                </a:xfrm>
                <a:custGeom>
                  <a:rect b="b" l="l" r="r" t="t"/>
                  <a:pathLst>
                    <a:path extrusionOk="0" h="7082" w="13647">
                      <a:moveTo>
                        <a:pt x="1671" y="0"/>
                      </a:moveTo>
                      <a:cubicBezTo>
                        <a:pt x="1114" y="0"/>
                        <a:pt x="557" y="20"/>
                        <a:pt x="0" y="80"/>
                      </a:cubicBezTo>
                      <a:cubicBezTo>
                        <a:pt x="518" y="318"/>
                        <a:pt x="1035" y="517"/>
                        <a:pt x="1552" y="736"/>
                      </a:cubicBezTo>
                      <a:cubicBezTo>
                        <a:pt x="2069" y="915"/>
                        <a:pt x="2586" y="1094"/>
                        <a:pt x="3104" y="1273"/>
                      </a:cubicBezTo>
                      <a:cubicBezTo>
                        <a:pt x="3621" y="1432"/>
                        <a:pt x="4138" y="1591"/>
                        <a:pt x="4655" y="1731"/>
                      </a:cubicBezTo>
                      <a:cubicBezTo>
                        <a:pt x="4912" y="1810"/>
                        <a:pt x="5169" y="1889"/>
                        <a:pt x="5445" y="1948"/>
                      </a:cubicBezTo>
                      <a:lnTo>
                        <a:pt x="5445" y="1948"/>
                      </a:lnTo>
                      <a:cubicBezTo>
                        <a:pt x="5453" y="2126"/>
                        <a:pt x="5462" y="2304"/>
                        <a:pt x="5471" y="2487"/>
                      </a:cubicBezTo>
                      <a:cubicBezTo>
                        <a:pt x="5491" y="2884"/>
                        <a:pt x="5511" y="3282"/>
                        <a:pt x="5550" y="3680"/>
                      </a:cubicBezTo>
                      <a:cubicBezTo>
                        <a:pt x="5570" y="3879"/>
                        <a:pt x="5590" y="4058"/>
                        <a:pt x="5610" y="4257"/>
                      </a:cubicBezTo>
                      <a:lnTo>
                        <a:pt x="5690" y="4854"/>
                      </a:lnTo>
                      <a:cubicBezTo>
                        <a:pt x="5710" y="5053"/>
                        <a:pt x="5749" y="5252"/>
                        <a:pt x="5769" y="5431"/>
                      </a:cubicBezTo>
                      <a:cubicBezTo>
                        <a:pt x="5809" y="5630"/>
                        <a:pt x="5829" y="5829"/>
                        <a:pt x="5869" y="6028"/>
                      </a:cubicBezTo>
                      <a:lnTo>
                        <a:pt x="6088" y="7082"/>
                      </a:lnTo>
                      <a:lnTo>
                        <a:pt x="7003" y="6962"/>
                      </a:lnTo>
                      <a:cubicBezTo>
                        <a:pt x="7281" y="6923"/>
                        <a:pt x="7560" y="6883"/>
                        <a:pt x="7838" y="6843"/>
                      </a:cubicBezTo>
                      <a:cubicBezTo>
                        <a:pt x="8117" y="6783"/>
                        <a:pt x="8395" y="6744"/>
                        <a:pt x="8674" y="6704"/>
                      </a:cubicBezTo>
                      <a:cubicBezTo>
                        <a:pt x="8952" y="6644"/>
                        <a:pt x="9231" y="6604"/>
                        <a:pt x="9509" y="6545"/>
                      </a:cubicBezTo>
                      <a:cubicBezTo>
                        <a:pt x="9788" y="6485"/>
                        <a:pt x="10066" y="6425"/>
                        <a:pt x="10345" y="6366"/>
                      </a:cubicBezTo>
                      <a:cubicBezTo>
                        <a:pt x="10902" y="6246"/>
                        <a:pt x="11459" y="6087"/>
                        <a:pt x="11996" y="5928"/>
                      </a:cubicBezTo>
                      <a:cubicBezTo>
                        <a:pt x="12274" y="5848"/>
                        <a:pt x="12553" y="5769"/>
                        <a:pt x="12831" y="5669"/>
                      </a:cubicBezTo>
                      <a:cubicBezTo>
                        <a:pt x="13090" y="5590"/>
                        <a:pt x="13368" y="5490"/>
                        <a:pt x="13647" y="5371"/>
                      </a:cubicBezTo>
                      <a:cubicBezTo>
                        <a:pt x="13368" y="5311"/>
                        <a:pt x="13070" y="5252"/>
                        <a:pt x="12791" y="5192"/>
                      </a:cubicBezTo>
                      <a:cubicBezTo>
                        <a:pt x="12493" y="5152"/>
                        <a:pt x="12214" y="5112"/>
                        <a:pt x="11936" y="5073"/>
                      </a:cubicBezTo>
                      <a:cubicBezTo>
                        <a:pt x="11359" y="4993"/>
                        <a:pt x="10802" y="4933"/>
                        <a:pt x="10225" y="4914"/>
                      </a:cubicBezTo>
                      <a:cubicBezTo>
                        <a:pt x="9947" y="4874"/>
                        <a:pt x="9668" y="4874"/>
                        <a:pt x="9390" y="4854"/>
                      </a:cubicBezTo>
                      <a:cubicBezTo>
                        <a:pt x="9091" y="4854"/>
                        <a:pt x="8813" y="4854"/>
                        <a:pt x="8534" y="4834"/>
                      </a:cubicBezTo>
                      <a:lnTo>
                        <a:pt x="7920" y="4834"/>
                      </a:lnTo>
                      <a:cubicBezTo>
                        <a:pt x="7914" y="4754"/>
                        <a:pt x="7906" y="4675"/>
                        <a:pt x="7898" y="4595"/>
                      </a:cubicBezTo>
                      <a:lnTo>
                        <a:pt x="7838" y="4018"/>
                      </a:lnTo>
                      <a:cubicBezTo>
                        <a:pt x="7818" y="3819"/>
                        <a:pt x="7778" y="3620"/>
                        <a:pt x="7759" y="3422"/>
                      </a:cubicBezTo>
                      <a:cubicBezTo>
                        <a:pt x="7719" y="3024"/>
                        <a:pt x="7639" y="2646"/>
                        <a:pt x="7579" y="2248"/>
                      </a:cubicBezTo>
                      <a:cubicBezTo>
                        <a:pt x="7520" y="1870"/>
                        <a:pt x="7440" y="1472"/>
                        <a:pt x="7361" y="1094"/>
                      </a:cubicBezTo>
                      <a:lnTo>
                        <a:pt x="7182" y="318"/>
                      </a:lnTo>
                      <a:lnTo>
                        <a:pt x="6565" y="239"/>
                      </a:lnTo>
                      <a:cubicBezTo>
                        <a:pt x="6286" y="219"/>
                        <a:pt x="6028" y="179"/>
                        <a:pt x="5749" y="159"/>
                      </a:cubicBezTo>
                      <a:cubicBezTo>
                        <a:pt x="5471" y="139"/>
                        <a:pt x="5212" y="119"/>
                        <a:pt x="4934" y="99"/>
                      </a:cubicBezTo>
                      <a:cubicBezTo>
                        <a:pt x="4397" y="60"/>
                        <a:pt x="3860" y="40"/>
                        <a:pt x="3303" y="20"/>
                      </a:cubicBezTo>
                      <a:cubicBezTo>
                        <a:pt x="2765" y="0"/>
                        <a:pt x="2208" y="0"/>
                        <a:pt x="1671" y="0"/>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g2e1ec44b695_0_8"/>
              <p:cNvSpPr/>
              <p:nvPr/>
            </p:nvSpPr>
            <p:spPr>
              <a:xfrm>
                <a:off x="2158000" y="3106950"/>
                <a:ext cx="1477469" cy="453708"/>
              </a:xfrm>
              <a:custGeom>
                <a:rect b="b" l="l" r="r" t="t"/>
                <a:pathLst>
                  <a:path extrusionOk="0" h="19735" w="78080">
                    <a:moveTo>
                      <a:pt x="78079" y="1"/>
                    </a:moveTo>
                    <a:lnTo>
                      <a:pt x="78079" y="1"/>
                    </a:lnTo>
                    <a:cubicBezTo>
                      <a:pt x="75951" y="975"/>
                      <a:pt x="70520" y="2746"/>
                      <a:pt x="57809" y="3880"/>
                    </a:cubicBezTo>
                    <a:cubicBezTo>
                      <a:pt x="47942" y="4755"/>
                      <a:pt x="38891" y="4755"/>
                      <a:pt x="38791" y="4755"/>
                    </a:cubicBezTo>
                    <a:lnTo>
                      <a:pt x="38732" y="4755"/>
                    </a:lnTo>
                    <a:cubicBezTo>
                      <a:pt x="37771" y="4765"/>
                      <a:pt x="36833" y="4770"/>
                      <a:pt x="35916" y="4770"/>
                    </a:cubicBezTo>
                    <a:cubicBezTo>
                      <a:pt x="12684" y="4770"/>
                      <a:pt x="3369" y="1705"/>
                      <a:pt x="1" y="21"/>
                    </a:cubicBezTo>
                    <a:lnTo>
                      <a:pt x="1" y="21"/>
                    </a:lnTo>
                    <a:lnTo>
                      <a:pt x="3939" y="16949"/>
                    </a:lnTo>
                    <a:cubicBezTo>
                      <a:pt x="12036" y="18799"/>
                      <a:pt x="22758" y="19734"/>
                      <a:pt x="36006" y="19734"/>
                    </a:cubicBezTo>
                    <a:cubicBezTo>
                      <a:pt x="36941" y="19734"/>
                      <a:pt x="37876" y="19714"/>
                      <a:pt x="38831" y="19714"/>
                    </a:cubicBezTo>
                    <a:cubicBezTo>
                      <a:pt x="39686" y="19714"/>
                      <a:pt x="50906" y="19675"/>
                      <a:pt x="62444" y="18441"/>
                    </a:cubicBezTo>
                    <a:cubicBezTo>
                      <a:pt x="66641" y="17984"/>
                      <a:pt x="70381" y="17427"/>
                      <a:pt x="73623" y="16750"/>
                    </a:cubicBezTo>
                    <a:lnTo>
                      <a:pt x="78079" y="1"/>
                    </a:lnTo>
                    <a:close/>
                  </a:path>
                </a:pathLst>
              </a:custGeom>
              <a:solidFill>
                <a:srgbClr val="595959"/>
              </a:solidFill>
              <a:ln>
                <a:noFill/>
              </a:ln>
            </p:spPr>
            <p:txBody>
              <a:bodyPr anchorCtr="0" anchor="b" bIns="91425" lIns="91425" spcFirstLastPara="1" rIns="91425" wrap="square" tIns="228600">
                <a:noAutofit/>
              </a:bodyPr>
              <a:lstStyle/>
              <a:p>
                <a:pPr indent="0" lvl="0" marL="0" rtl="0" algn="ctr">
                  <a:spcBef>
                    <a:spcPts val="0"/>
                  </a:spcBef>
                  <a:spcAft>
                    <a:spcPts val="0"/>
                  </a:spcAft>
                  <a:buClr>
                    <a:srgbClr val="000000"/>
                  </a:buClr>
                  <a:buSzPts val="1100"/>
                  <a:buFont typeface="Arial"/>
                  <a:buNone/>
                </a:pPr>
                <a:r>
                  <a:rPr b="1" lang="en-US" sz="900">
                    <a:solidFill>
                      <a:srgbClr val="FFFFFF"/>
                    </a:solidFill>
                    <a:latin typeface="Roboto"/>
                    <a:ea typeface="Roboto"/>
                    <a:cs typeface="Roboto"/>
                    <a:sym typeface="Roboto"/>
                  </a:rPr>
                  <a:t>conversions</a:t>
                </a:r>
                <a:endParaRPr b="1" sz="900"/>
              </a:p>
            </p:txBody>
          </p:sp>
          <p:grpSp>
            <p:nvGrpSpPr>
              <p:cNvPr id="123" name="Google Shape;123;g2e1ec44b695_0_8"/>
              <p:cNvGrpSpPr/>
              <p:nvPr/>
            </p:nvGrpSpPr>
            <p:grpSpPr>
              <a:xfrm>
                <a:off x="2599673" y="3699905"/>
                <a:ext cx="529817" cy="447230"/>
                <a:chOff x="2599673" y="3699905"/>
                <a:chExt cx="529817" cy="447230"/>
              </a:xfrm>
            </p:grpSpPr>
            <p:grpSp>
              <p:nvGrpSpPr>
                <p:cNvPr id="124" name="Google Shape;124;g2e1ec44b695_0_8"/>
                <p:cNvGrpSpPr/>
                <p:nvPr/>
              </p:nvGrpSpPr>
              <p:grpSpPr>
                <a:xfrm>
                  <a:off x="2599673" y="3745124"/>
                  <a:ext cx="164158" cy="161956"/>
                  <a:chOff x="5200840" y="721484"/>
                  <a:chExt cx="276826" cy="273159"/>
                </a:xfrm>
              </p:grpSpPr>
              <p:sp>
                <p:nvSpPr>
                  <p:cNvPr id="125" name="Google Shape;125;g2e1ec44b695_0_8"/>
                  <p:cNvSpPr/>
                  <p:nvPr/>
                </p:nvSpPr>
                <p:spPr>
                  <a:xfrm>
                    <a:off x="5200840" y="721484"/>
                    <a:ext cx="276826" cy="273159"/>
                  </a:xfrm>
                  <a:custGeom>
                    <a:rect b="b" l="l" r="r" t="t"/>
                    <a:pathLst>
                      <a:path extrusionOk="0" h="8716" w="8833">
                        <a:moveTo>
                          <a:pt x="4372" y="0"/>
                        </a:moveTo>
                        <a:cubicBezTo>
                          <a:pt x="4347" y="0"/>
                          <a:pt x="4322" y="1"/>
                          <a:pt x="4297" y="1"/>
                        </a:cubicBezTo>
                        <a:cubicBezTo>
                          <a:pt x="1910" y="61"/>
                          <a:pt x="0" y="2070"/>
                          <a:pt x="60" y="4477"/>
                        </a:cubicBezTo>
                        <a:cubicBezTo>
                          <a:pt x="119" y="6847"/>
                          <a:pt x="2048" y="8715"/>
                          <a:pt x="4405" y="8715"/>
                        </a:cubicBezTo>
                        <a:cubicBezTo>
                          <a:pt x="4442" y="8715"/>
                          <a:pt x="4479" y="8715"/>
                          <a:pt x="4516" y="8714"/>
                        </a:cubicBezTo>
                        <a:cubicBezTo>
                          <a:pt x="6923" y="8654"/>
                          <a:pt x="8833" y="6665"/>
                          <a:pt x="8773" y="4258"/>
                        </a:cubicBezTo>
                        <a:cubicBezTo>
                          <a:pt x="8714" y="1876"/>
                          <a:pt x="6746" y="0"/>
                          <a:pt x="4372" y="0"/>
                        </a:cubicBez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e1ec44b695_0_8"/>
                  <p:cNvSpPr/>
                  <p:nvPr/>
                </p:nvSpPr>
                <p:spPr>
                  <a:xfrm>
                    <a:off x="5309306" y="783222"/>
                    <a:ext cx="61144" cy="150902"/>
                  </a:xfrm>
                  <a:custGeom>
                    <a:rect b="b" l="l" r="r" t="t"/>
                    <a:pathLst>
                      <a:path extrusionOk="0" h="4815" w="1951">
                        <a:moveTo>
                          <a:pt x="1135" y="0"/>
                        </a:moveTo>
                        <a:lnTo>
                          <a:pt x="637" y="20"/>
                        </a:lnTo>
                        <a:lnTo>
                          <a:pt x="657" y="378"/>
                        </a:lnTo>
                        <a:cubicBezTo>
                          <a:pt x="240" y="458"/>
                          <a:pt x="1" y="796"/>
                          <a:pt x="1" y="1294"/>
                        </a:cubicBezTo>
                        <a:lnTo>
                          <a:pt x="1" y="1373"/>
                        </a:lnTo>
                        <a:cubicBezTo>
                          <a:pt x="21" y="1811"/>
                          <a:pt x="220" y="2149"/>
                          <a:pt x="777" y="2626"/>
                        </a:cubicBezTo>
                        <a:cubicBezTo>
                          <a:pt x="1174" y="2984"/>
                          <a:pt x="1314" y="3163"/>
                          <a:pt x="1314" y="3402"/>
                        </a:cubicBezTo>
                        <a:lnTo>
                          <a:pt x="1314" y="3482"/>
                        </a:lnTo>
                        <a:cubicBezTo>
                          <a:pt x="1314" y="3720"/>
                          <a:pt x="1174" y="3820"/>
                          <a:pt x="995" y="3840"/>
                        </a:cubicBezTo>
                        <a:cubicBezTo>
                          <a:pt x="737" y="3840"/>
                          <a:pt x="617" y="3701"/>
                          <a:pt x="617" y="3422"/>
                        </a:cubicBezTo>
                        <a:lnTo>
                          <a:pt x="617" y="3183"/>
                        </a:lnTo>
                        <a:lnTo>
                          <a:pt x="21" y="3263"/>
                        </a:lnTo>
                        <a:lnTo>
                          <a:pt x="21" y="3482"/>
                        </a:lnTo>
                        <a:cubicBezTo>
                          <a:pt x="41" y="3999"/>
                          <a:pt x="319" y="4297"/>
                          <a:pt x="757" y="4377"/>
                        </a:cubicBezTo>
                        <a:lnTo>
                          <a:pt x="757" y="4815"/>
                        </a:lnTo>
                        <a:lnTo>
                          <a:pt x="1254" y="4795"/>
                        </a:lnTo>
                        <a:lnTo>
                          <a:pt x="1234" y="4377"/>
                        </a:lnTo>
                        <a:cubicBezTo>
                          <a:pt x="1672" y="4277"/>
                          <a:pt x="1950" y="3959"/>
                          <a:pt x="1930" y="3462"/>
                        </a:cubicBezTo>
                        <a:lnTo>
                          <a:pt x="1930" y="3362"/>
                        </a:lnTo>
                        <a:cubicBezTo>
                          <a:pt x="1910" y="2925"/>
                          <a:pt x="1712" y="2587"/>
                          <a:pt x="1155" y="2109"/>
                        </a:cubicBezTo>
                        <a:cubicBezTo>
                          <a:pt x="757" y="1751"/>
                          <a:pt x="617" y="1572"/>
                          <a:pt x="617" y="1333"/>
                        </a:cubicBezTo>
                        <a:lnTo>
                          <a:pt x="617" y="1254"/>
                        </a:lnTo>
                        <a:cubicBezTo>
                          <a:pt x="617" y="1035"/>
                          <a:pt x="737" y="916"/>
                          <a:pt x="916" y="916"/>
                        </a:cubicBezTo>
                        <a:cubicBezTo>
                          <a:pt x="930" y="914"/>
                          <a:pt x="943" y="914"/>
                          <a:pt x="956" y="914"/>
                        </a:cubicBezTo>
                        <a:cubicBezTo>
                          <a:pt x="1149" y="914"/>
                          <a:pt x="1254" y="1052"/>
                          <a:pt x="1254" y="1313"/>
                        </a:cubicBezTo>
                        <a:lnTo>
                          <a:pt x="1254" y="1413"/>
                        </a:lnTo>
                        <a:lnTo>
                          <a:pt x="1851" y="1333"/>
                        </a:lnTo>
                        <a:lnTo>
                          <a:pt x="1851" y="1254"/>
                        </a:lnTo>
                        <a:cubicBezTo>
                          <a:pt x="1831" y="756"/>
                          <a:pt x="1572" y="438"/>
                          <a:pt x="1135" y="359"/>
                        </a:cubicBezTo>
                        <a:lnTo>
                          <a:pt x="1135" y="0"/>
                        </a:ln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g2e1ec44b695_0_8"/>
                <p:cNvSpPr/>
                <p:nvPr/>
              </p:nvSpPr>
              <p:spPr>
                <a:xfrm>
                  <a:off x="2659924" y="3772602"/>
                  <a:ext cx="43361" cy="107037"/>
                </a:xfrm>
                <a:custGeom>
                  <a:rect b="b" l="l" r="r" t="t"/>
                  <a:pathLst>
                    <a:path extrusionOk="0" h="4815" w="1951">
                      <a:moveTo>
                        <a:pt x="1135" y="0"/>
                      </a:moveTo>
                      <a:lnTo>
                        <a:pt x="637" y="20"/>
                      </a:lnTo>
                      <a:lnTo>
                        <a:pt x="657" y="378"/>
                      </a:lnTo>
                      <a:cubicBezTo>
                        <a:pt x="240" y="458"/>
                        <a:pt x="1" y="796"/>
                        <a:pt x="1" y="1294"/>
                      </a:cubicBezTo>
                      <a:lnTo>
                        <a:pt x="1" y="1373"/>
                      </a:lnTo>
                      <a:cubicBezTo>
                        <a:pt x="21" y="1811"/>
                        <a:pt x="220" y="2149"/>
                        <a:pt x="777" y="2626"/>
                      </a:cubicBezTo>
                      <a:cubicBezTo>
                        <a:pt x="1174" y="2984"/>
                        <a:pt x="1314" y="3163"/>
                        <a:pt x="1314" y="3402"/>
                      </a:cubicBezTo>
                      <a:lnTo>
                        <a:pt x="1314" y="3482"/>
                      </a:lnTo>
                      <a:cubicBezTo>
                        <a:pt x="1314" y="3720"/>
                        <a:pt x="1174" y="3820"/>
                        <a:pt x="995" y="3840"/>
                      </a:cubicBezTo>
                      <a:cubicBezTo>
                        <a:pt x="737" y="3840"/>
                        <a:pt x="617" y="3701"/>
                        <a:pt x="617" y="3422"/>
                      </a:cubicBezTo>
                      <a:lnTo>
                        <a:pt x="617" y="3183"/>
                      </a:lnTo>
                      <a:lnTo>
                        <a:pt x="21" y="3263"/>
                      </a:lnTo>
                      <a:lnTo>
                        <a:pt x="21" y="3482"/>
                      </a:lnTo>
                      <a:cubicBezTo>
                        <a:pt x="41" y="3999"/>
                        <a:pt x="319" y="4297"/>
                        <a:pt x="757" y="4377"/>
                      </a:cubicBezTo>
                      <a:lnTo>
                        <a:pt x="757" y="4815"/>
                      </a:lnTo>
                      <a:lnTo>
                        <a:pt x="1254" y="4795"/>
                      </a:lnTo>
                      <a:lnTo>
                        <a:pt x="1234" y="4377"/>
                      </a:lnTo>
                      <a:cubicBezTo>
                        <a:pt x="1672" y="4277"/>
                        <a:pt x="1950" y="3959"/>
                        <a:pt x="1930" y="3462"/>
                      </a:cubicBezTo>
                      <a:lnTo>
                        <a:pt x="1930" y="3362"/>
                      </a:lnTo>
                      <a:cubicBezTo>
                        <a:pt x="1910" y="2925"/>
                        <a:pt x="1712" y="2587"/>
                        <a:pt x="1155" y="2109"/>
                      </a:cubicBezTo>
                      <a:cubicBezTo>
                        <a:pt x="757" y="1751"/>
                        <a:pt x="617" y="1572"/>
                        <a:pt x="617" y="1333"/>
                      </a:cubicBezTo>
                      <a:lnTo>
                        <a:pt x="617" y="1254"/>
                      </a:lnTo>
                      <a:cubicBezTo>
                        <a:pt x="617" y="1035"/>
                        <a:pt x="737" y="916"/>
                        <a:pt x="916" y="916"/>
                      </a:cubicBezTo>
                      <a:cubicBezTo>
                        <a:pt x="930" y="914"/>
                        <a:pt x="943" y="914"/>
                        <a:pt x="956" y="914"/>
                      </a:cubicBezTo>
                      <a:cubicBezTo>
                        <a:pt x="1149" y="914"/>
                        <a:pt x="1254" y="1052"/>
                        <a:pt x="1254" y="1313"/>
                      </a:cubicBezTo>
                      <a:lnTo>
                        <a:pt x="1254" y="1413"/>
                      </a:lnTo>
                      <a:lnTo>
                        <a:pt x="1851" y="1333"/>
                      </a:lnTo>
                      <a:lnTo>
                        <a:pt x="1851" y="1254"/>
                      </a:lnTo>
                      <a:cubicBezTo>
                        <a:pt x="1831" y="756"/>
                        <a:pt x="1572" y="438"/>
                        <a:pt x="1135" y="359"/>
                      </a:cubicBez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g2e1ec44b695_0_8"/>
                <p:cNvGrpSpPr/>
                <p:nvPr/>
              </p:nvGrpSpPr>
              <p:grpSpPr>
                <a:xfrm>
                  <a:off x="2852409" y="3699905"/>
                  <a:ext cx="277081" cy="252425"/>
                  <a:chOff x="6065489" y="4570356"/>
                  <a:chExt cx="271569" cy="247378"/>
                </a:xfrm>
              </p:grpSpPr>
              <p:sp>
                <p:nvSpPr>
                  <p:cNvPr id="129" name="Google Shape;129;g2e1ec44b695_0_8"/>
                  <p:cNvSpPr/>
                  <p:nvPr/>
                </p:nvSpPr>
                <p:spPr>
                  <a:xfrm>
                    <a:off x="6065489" y="4570356"/>
                    <a:ext cx="271569" cy="247378"/>
                  </a:xfrm>
                  <a:custGeom>
                    <a:rect b="b" l="l" r="r" t="t"/>
                    <a:pathLst>
                      <a:path extrusionOk="0" h="18213" w="19994">
                        <a:moveTo>
                          <a:pt x="9997" y="1"/>
                        </a:moveTo>
                        <a:cubicBezTo>
                          <a:pt x="7670" y="1"/>
                          <a:pt x="5342" y="891"/>
                          <a:pt x="3562" y="2671"/>
                        </a:cubicBezTo>
                        <a:cubicBezTo>
                          <a:pt x="1" y="6232"/>
                          <a:pt x="1" y="11981"/>
                          <a:pt x="3562" y="15542"/>
                        </a:cubicBezTo>
                        <a:cubicBezTo>
                          <a:pt x="5342" y="17322"/>
                          <a:pt x="7670" y="18212"/>
                          <a:pt x="9997" y="18212"/>
                        </a:cubicBezTo>
                        <a:cubicBezTo>
                          <a:pt x="12324" y="18212"/>
                          <a:pt x="14652" y="17322"/>
                          <a:pt x="16432" y="15542"/>
                        </a:cubicBezTo>
                        <a:cubicBezTo>
                          <a:pt x="19993" y="11981"/>
                          <a:pt x="19993" y="6232"/>
                          <a:pt x="16432" y="2671"/>
                        </a:cubicBezTo>
                        <a:cubicBezTo>
                          <a:pt x="14652" y="891"/>
                          <a:pt x="12324" y="1"/>
                          <a:pt x="9997" y="1"/>
                        </a:cubicBez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e1ec44b695_0_8"/>
                  <p:cNvSpPr/>
                  <p:nvPr/>
                </p:nvSpPr>
                <p:spPr>
                  <a:xfrm>
                    <a:off x="6174112" y="4625813"/>
                    <a:ext cx="55131" cy="136192"/>
                  </a:xfrm>
                  <a:custGeom>
                    <a:rect b="b" l="l" r="r" t="t"/>
                    <a:pathLst>
                      <a:path extrusionOk="0" h="10027" w="4059">
                        <a:moveTo>
                          <a:pt x="2368" y="0"/>
                        </a:moveTo>
                        <a:lnTo>
                          <a:pt x="1353" y="20"/>
                        </a:lnTo>
                        <a:lnTo>
                          <a:pt x="1373" y="776"/>
                        </a:lnTo>
                        <a:cubicBezTo>
                          <a:pt x="498" y="975"/>
                          <a:pt x="1" y="1652"/>
                          <a:pt x="21" y="2686"/>
                        </a:cubicBezTo>
                        <a:lnTo>
                          <a:pt x="21" y="2885"/>
                        </a:lnTo>
                        <a:cubicBezTo>
                          <a:pt x="41" y="3800"/>
                          <a:pt x="458" y="4476"/>
                          <a:pt x="1632" y="5491"/>
                        </a:cubicBezTo>
                        <a:cubicBezTo>
                          <a:pt x="2467" y="6247"/>
                          <a:pt x="2746" y="6625"/>
                          <a:pt x="2746" y="7082"/>
                        </a:cubicBezTo>
                        <a:lnTo>
                          <a:pt x="2766" y="7281"/>
                        </a:lnTo>
                        <a:cubicBezTo>
                          <a:pt x="2766" y="7759"/>
                          <a:pt x="2448" y="7997"/>
                          <a:pt x="2070" y="7997"/>
                        </a:cubicBezTo>
                        <a:cubicBezTo>
                          <a:pt x="2053" y="7998"/>
                          <a:pt x="2037" y="7998"/>
                          <a:pt x="2021" y="7998"/>
                        </a:cubicBezTo>
                        <a:cubicBezTo>
                          <a:pt x="1555" y="7998"/>
                          <a:pt x="1313" y="7719"/>
                          <a:pt x="1294" y="7142"/>
                        </a:cubicBezTo>
                        <a:lnTo>
                          <a:pt x="1294" y="6645"/>
                        </a:lnTo>
                        <a:lnTo>
                          <a:pt x="60" y="6804"/>
                        </a:lnTo>
                        <a:lnTo>
                          <a:pt x="80" y="7281"/>
                        </a:lnTo>
                        <a:cubicBezTo>
                          <a:pt x="100" y="8336"/>
                          <a:pt x="677" y="8972"/>
                          <a:pt x="1572" y="9151"/>
                        </a:cubicBezTo>
                        <a:lnTo>
                          <a:pt x="1612" y="10026"/>
                        </a:lnTo>
                        <a:lnTo>
                          <a:pt x="2627" y="10007"/>
                        </a:lnTo>
                        <a:lnTo>
                          <a:pt x="2587" y="9131"/>
                        </a:lnTo>
                        <a:cubicBezTo>
                          <a:pt x="3502" y="8952"/>
                          <a:pt x="4059" y="8276"/>
                          <a:pt x="4039" y="7222"/>
                        </a:cubicBezTo>
                        <a:lnTo>
                          <a:pt x="4039" y="7003"/>
                        </a:lnTo>
                        <a:cubicBezTo>
                          <a:pt x="3999" y="6088"/>
                          <a:pt x="3581" y="5411"/>
                          <a:pt x="2428" y="4397"/>
                        </a:cubicBezTo>
                        <a:cubicBezTo>
                          <a:pt x="1572" y="3641"/>
                          <a:pt x="1314" y="3263"/>
                          <a:pt x="1294" y="2805"/>
                        </a:cubicBezTo>
                        <a:lnTo>
                          <a:pt x="1294" y="2646"/>
                        </a:lnTo>
                        <a:cubicBezTo>
                          <a:pt x="1274" y="2149"/>
                          <a:pt x="1532" y="1930"/>
                          <a:pt x="1930" y="1910"/>
                        </a:cubicBezTo>
                        <a:cubicBezTo>
                          <a:pt x="1946" y="1910"/>
                          <a:pt x="1961" y="1909"/>
                          <a:pt x="1975" y="1909"/>
                        </a:cubicBezTo>
                        <a:cubicBezTo>
                          <a:pt x="2402" y="1909"/>
                          <a:pt x="2607" y="2189"/>
                          <a:pt x="2627" y="2766"/>
                        </a:cubicBezTo>
                        <a:lnTo>
                          <a:pt x="2627" y="2965"/>
                        </a:lnTo>
                        <a:lnTo>
                          <a:pt x="3860" y="2805"/>
                        </a:lnTo>
                        <a:lnTo>
                          <a:pt x="3860" y="2646"/>
                        </a:lnTo>
                        <a:cubicBezTo>
                          <a:pt x="3840" y="1572"/>
                          <a:pt x="3283" y="916"/>
                          <a:pt x="2388" y="756"/>
                        </a:cubicBezTo>
                        <a:lnTo>
                          <a:pt x="2368" y="0"/>
                        </a:ln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g2e1ec44b695_0_8"/>
                <p:cNvSpPr/>
                <p:nvPr/>
              </p:nvSpPr>
              <p:spPr>
                <a:xfrm>
                  <a:off x="2965502" y="3763436"/>
                  <a:ext cx="50780" cy="125359"/>
                </a:xfrm>
                <a:custGeom>
                  <a:rect b="b" l="l" r="r" t="t"/>
                  <a:pathLst>
                    <a:path extrusionOk="0" h="4815" w="1951">
                      <a:moveTo>
                        <a:pt x="1135" y="0"/>
                      </a:moveTo>
                      <a:lnTo>
                        <a:pt x="637" y="20"/>
                      </a:lnTo>
                      <a:lnTo>
                        <a:pt x="657" y="378"/>
                      </a:lnTo>
                      <a:cubicBezTo>
                        <a:pt x="240" y="458"/>
                        <a:pt x="1" y="796"/>
                        <a:pt x="1" y="1294"/>
                      </a:cubicBezTo>
                      <a:lnTo>
                        <a:pt x="1" y="1373"/>
                      </a:lnTo>
                      <a:cubicBezTo>
                        <a:pt x="21" y="1811"/>
                        <a:pt x="220" y="2149"/>
                        <a:pt x="777" y="2626"/>
                      </a:cubicBezTo>
                      <a:cubicBezTo>
                        <a:pt x="1174" y="2984"/>
                        <a:pt x="1314" y="3163"/>
                        <a:pt x="1314" y="3402"/>
                      </a:cubicBezTo>
                      <a:lnTo>
                        <a:pt x="1314" y="3482"/>
                      </a:lnTo>
                      <a:cubicBezTo>
                        <a:pt x="1314" y="3720"/>
                        <a:pt x="1174" y="3820"/>
                        <a:pt x="995" y="3840"/>
                      </a:cubicBezTo>
                      <a:cubicBezTo>
                        <a:pt x="737" y="3840"/>
                        <a:pt x="617" y="3701"/>
                        <a:pt x="617" y="3422"/>
                      </a:cubicBezTo>
                      <a:lnTo>
                        <a:pt x="617" y="3183"/>
                      </a:lnTo>
                      <a:lnTo>
                        <a:pt x="21" y="3263"/>
                      </a:lnTo>
                      <a:lnTo>
                        <a:pt x="21" y="3482"/>
                      </a:lnTo>
                      <a:cubicBezTo>
                        <a:pt x="41" y="3999"/>
                        <a:pt x="319" y="4297"/>
                        <a:pt x="757" y="4377"/>
                      </a:cubicBezTo>
                      <a:lnTo>
                        <a:pt x="757" y="4815"/>
                      </a:lnTo>
                      <a:lnTo>
                        <a:pt x="1254" y="4795"/>
                      </a:lnTo>
                      <a:lnTo>
                        <a:pt x="1234" y="4377"/>
                      </a:lnTo>
                      <a:cubicBezTo>
                        <a:pt x="1672" y="4277"/>
                        <a:pt x="1950" y="3959"/>
                        <a:pt x="1930" y="3462"/>
                      </a:cubicBezTo>
                      <a:lnTo>
                        <a:pt x="1930" y="3362"/>
                      </a:lnTo>
                      <a:cubicBezTo>
                        <a:pt x="1910" y="2925"/>
                        <a:pt x="1712" y="2587"/>
                        <a:pt x="1155" y="2109"/>
                      </a:cubicBezTo>
                      <a:cubicBezTo>
                        <a:pt x="757" y="1751"/>
                        <a:pt x="617" y="1572"/>
                        <a:pt x="617" y="1333"/>
                      </a:cubicBezTo>
                      <a:lnTo>
                        <a:pt x="617" y="1254"/>
                      </a:lnTo>
                      <a:cubicBezTo>
                        <a:pt x="617" y="1035"/>
                        <a:pt x="737" y="916"/>
                        <a:pt x="916" y="916"/>
                      </a:cubicBezTo>
                      <a:cubicBezTo>
                        <a:pt x="930" y="914"/>
                        <a:pt x="943" y="914"/>
                        <a:pt x="956" y="914"/>
                      </a:cubicBezTo>
                      <a:cubicBezTo>
                        <a:pt x="1149" y="914"/>
                        <a:pt x="1254" y="1052"/>
                        <a:pt x="1254" y="1313"/>
                      </a:cubicBezTo>
                      <a:lnTo>
                        <a:pt x="1254" y="1413"/>
                      </a:lnTo>
                      <a:lnTo>
                        <a:pt x="1851" y="1333"/>
                      </a:lnTo>
                      <a:lnTo>
                        <a:pt x="1851" y="1254"/>
                      </a:lnTo>
                      <a:cubicBezTo>
                        <a:pt x="1831" y="756"/>
                        <a:pt x="1572" y="438"/>
                        <a:pt x="1135" y="359"/>
                      </a:cubicBez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g2e1ec44b695_0_8"/>
                <p:cNvGrpSpPr/>
                <p:nvPr/>
              </p:nvGrpSpPr>
              <p:grpSpPr>
                <a:xfrm>
                  <a:off x="2703280" y="3952324"/>
                  <a:ext cx="213860" cy="194810"/>
                  <a:chOff x="6065489" y="4570356"/>
                  <a:chExt cx="271569" cy="247378"/>
                </a:xfrm>
              </p:grpSpPr>
              <p:sp>
                <p:nvSpPr>
                  <p:cNvPr id="133" name="Google Shape;133;g2e1ec44b695_0_8"/>
                  <p:cNvSpPr/>
                  <p:nvPr/>
                </p:nvSpPr>
                <p:spPr>
                  <a:xfrm>
                    <a:off x="6065489" y="4570356"/>
                    <a:ext cx="271569" cy="247378"/>
                  </a:xfrm>
                  <a:custGeom>
                    <a:rect b="b" l="l" r="r" t="t"/>
                    <a:pathLst>
                      <a:path extrusionOk="0" h="18213" w="19994">
                        <a:moveTo>
                          <a:pt x="9997" y="1"/>
                        </a:moveTo>
                        <a:cubicBezTo>
                          <a:pt x="7670" y="1"/>
                          <a:pt x="5342" y="891"/>
                          <a:pt x="3562" y="2671"/>
                        </a:cubicBezTo>
                        <a:cubicBezTo>
                          <a:pt x="1" y="6232"/>
                          <a:pt x="1" y="11981"/>
                          <a:pt x="3562" y="15542"/>
                        </a:cubicBezTo>
                        <a:cubicBezTo>
                          <a:pt x="5342" y="17322"/>
                          <a:pt x="7670" y="18212"/>
                          <a:pt x="9997" y="18212"/>
                        </a:cubicBezTo>
                        <a:cubicBezTo>
                          <a:pt x="12324" y="18212"/>
                          <a:pt x="14652" y="17322"/>
                          <a:pt x="16432" y="15542"/>
                        </a:cubicBezTo>
                        <a:cubicBezTo>
                          <a:pt x="19993" y="11981"/>
                          <a:pt x="19993" y="6232"/>
                          <a:pt x="16432" y="2671"/>
                        </a:cubicBezTo>
                        <a:cubicBezTo>
                          <a:pt x="14652" y="891"/>
                          <a:pt x="12324" y="1"/>
                          <a:pt x="9997" y="1"/>
                        </a:cubicBez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e1ec44b695_0_8"/>
                  <p:cNvSpPr/>
                  <p:nvPr/>
                </p:nvSpPr>
                <p:spPr>
                  <a:xfrm>
                    <a:off x="6174112" y="4625813"/>
                    <a:ext cx="55131" cy="136192"/>
                  </a:xfrm>
                  <a:custGeom>
                    <a:rect b="b" l="l" r="r" t="t"/>
                    <a:pathLst>
                      <a:path extrusionOk="0" h="10027" w="4059">
                        <a:moveTo>
                          <a:pt x="2368" y="0"/>
                        </a:moveTo>
                        <a:lnTo>
                          <a:pt x="1353" y="20"/>
                        </a:lnTo>
                        <a:lnTo>
                          <a:pt x="1373" y="776"/>
                        </a:lnTo>
                        <a:cubicBezTo>
                          <a:pt x="498" y="975"/>
                          <a:pt x="1" y="1652"/>
                          <a:pt x="21" y="2686"/>
                        </a:cubicBezTo>
                        <a:lnTo>
                          <a:pt x="21" y="2885"/>
                        </a:lnTo>
                        <a:cubicBezTo>
                          <a:pt x="41" y="3800"/>
                          <a:pt x="458" y="4476"/>
                          <a:pt x="1632" y="5491"/>
                        </a:cubicBezTo>
                        <a:cubicBezTo>
                          <a:pt x="2467" y="6247"/>
                          <a:pt x="2746" y="6625"/>
                          <a:pt x="2746" y="7082"/>
                        </a:cubicBezTo>
                        <a:lnTo>
                          <a:pt x="2766" y="7281"/>
                        </a:lnTo>
                        <a:cubicBezTo>
                          <a:pt x="2766" y="7759"/>
                          <a:pt x="2448" y="7997"/>
                          <a:pt x="2070" y="7997"/>
                        </a:cubicBezTo>
                        <a:cubicBezTo>
                          <a:pt x="2053" y="7998"/>
                          <a:pt x="2037" y="7998"/>
                          <a:pt x="2021" y="7998"/>
                        </a:cubicBezTo>
                        <a:cubicBezTo>
                          <a:pt x="1555" y="7998"/>
                          <a:pt x="1313" y="7719"/>
                          <a:pt x="1294" y="7142"/>
                        </a:cubicBezTo>
                        <a:lnTo>
                          <a:pt x="1294" y="6645"/>
                        </a:lnTo>
                        <a:lnTo>
                          <a:pt x="60" y="6804"/>
                        </a:lnTo>
                        <a:lnTo>
                          <a:pt x="80" y="7281"/>
                        </a:lnTo>
                        <a:cubicBezTo>
                          <a:pt x="100" y="8336"/>
                          <a:pt x="677" y="8972"/>
                          <a:pt x="1572" y="9151"/>
                        </a:cubicBezTo>
                        <a:lnTo>
                          <a:pt x="1612" y="10026"/>
                        </a:lnTo>
                        <a:lnTo>
                          <a:pt x="2627" y="10007"/>
                        </a:lnTo>
                        <a:lnTo>
                          <a:pt x="2587" y="9131"/>
                        </a:lnTo>
                        <a:cubicBezTo>
                          <a:pt x="3502" y="8952"/>
                          <a:pt x="4059" y="8276"/>
                          <a:pt x="4039" y="7222"/>
                        </a:cubicBezTo>
                        <a:lnTo>
                          <a:pt x="4039" y="7003"/>
                        </a:lnTo>
                        <a:cubicBezTo>
                          <a:pt x="3999" y="6088"/>
                          <a:pt x="3581" y="5411"/>
                          <a:pt x="2428" y="4397"/>
                        </a:cubicBezTo>
                        <a:cubicBezTo>
                          <a:pt x="1572" y="3641"/>
                          <a:pt x="1314" y="3263"/>
                          <a:pt x="1294" y="2805"/>
                        </a:cubicBezTo>
                        <a:lnTo>
                          <a:pt x="1294" y="2646"/>
                        </a:lnTo>
                        <a:cubicBezTo>
                          <a:pt x="1274" y="2149"/>
                          <a:pt x="1532" y="1930"/>
                          <a:pt x="1930" y="1910"/>
                        </a:cubicBezTo>
                        <a:cubicBezTo>
                          <a:pt x="1946" y="1910"/>
                          <a:pt x="1961" y="1909"/>
                          <a:pt x="1975" y="1909"/>
                        </a:cubicBezTo>
                        <a:cubicBezTo>
                          <a:pt x="2402" y="1909"/>
                          <a:pt x="2607" y="2189"/>
                          <a:pt x="2627" y="2766"/>
                        </a:cubicBezTo>
                        <a:lnTo>
                          <a:pt x="2627" y="2965"/>
                        </a:lnTo>
                        <a:lnTo>
                          <a:pt x="3860" y="2805"/>
                        </a:lnTo>
                        <a:lnTo>
                          <a:pt x="3860" y="2646"/>
                        </a:lnTo>
                        <a:cubicBezTo>
                          <a:pt x="3840" y="1572"/>
                          <a:pt x="3283" y="916"/>
                          <a:pt x="2388" y="756"/>
                        </a:cubicBezTo>
                        <a:lnTo>
                          <a:pt x="2368" y="0"/>
                        </a:ln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g2e1ec44b695_0_8"/>
                <p:cNvSpPr/>
                <p:nvPr/>
              </p:nvSpPr>
              <p:spPr>
                <a:xfrm>
                  <a:off x="2790337" y="4001299"/>
                  <a:ext cx="39191" cy="96745"/>
                </a:xfrm>
                <a:custGeom>
                  <a:rect b="b" l="l" r="r" t="t"/>
                  <a:pathLst>
                    <a:path extrusionOk="0" h="4815" w="1951">
                      <a:moveTo>
                        <a:pt x="1135" y="0"/>
                      </a:moveTo>
                      <a:lnTo>
                        <a:pt x="637" y="20"/>
                      </a:lnTo>
                      <a:lnTo>
                        <a:pt x="657" y="378"/>
                      </a:lnTo>
                      <a:cubicBezTo>
                        <a:pt x="240" y="458"/>
                        <a:pt x="1" y="796"/>
                        <a:pt x="1" y="1294"/>
                      </a:cubicBezTo>
                      <a:lnTo>
                        <a:pt x="1" y="1373"/>
                      </a:lnTo>
                      <a:cubicBezTo>
                        <a:pt x="21" y="1811"/>
                        <a:pt x="220" y="2149"/>
                        <a:pt x="777" y="2626"/>
                      </a:cubicBezTo>
                      <a:cubicBezTo>
                        <a:pt x="1174" y="2984"/>
                        <a:pt x="1314" y="3163"/>
                        <a:pt x="1314" y="3402"/>
                      </a:cubicBezTo>
                      <a:lnTo>
                        <a:pt x="1314" y="3482"/>
                      </a:lnTo>
                      <a:cubicBezTo>
                        <a:pt x="1314" y="3720"/>
                        <a:pt x="1174" y="3820"/>
                        <a:pt x="995" y="3840"/>
                      </a:cubicBezTo>
                      <a:cubicBezTo>
                        <a:pt x="737" y="3840"/>
                        <a:pt x="617" y="3701"/>
                        <a:pt x="617" y="3422"/>
                      </a:cubicBezTo>
                      <a:lnTo>
                        <a:pt x="617" y="3183"/>
                      </a:lnTo>
                      <a:lnTo>
                        <a:pt x="21" y="3263"/>
                      </a:lnTo>
                      <a:lnTo>
                        <a:pt x="21" y="3482"/>
                      </a:lnTo>
                      <a:cubicBezTo>
                        <a:pt x="41" y="3999"/>
                        <a:pt x="319" y="4297"/>
                        <a:pt x="757" y="4377"/>
                      </a:cubicBezTo>
                      <a:lnTo>
                        <a:pt x="757" y="4815"/>
                      </a:lnTo>
                      <a:lnTo>
                        <a:pt x="1254" y="4795"/>
                      </a:lnTo>
                      <a:lnTo>
                        <a:pt x="1234" y="4377"/>
                      </a:lnTo>
                      <a:cubicBezTo>
                        <a:pt x="1672" y="4277"/>
                        <a:pt x="1950" y="3959"/>
                        <a:pt x="1930" y="3462"/>
                      </a:cubicBezTo>
                      <a:lnTo>
                        <a:pt x="1930" y="3362"/>
                      </a:lnTo>
                      <a:cubicBezTo>
                        <a:pt x="1910" y="2925"/>
                        <a:pt x="1712" y="2587"/>
                        <a:pt x="1155" y="2109"/>
                      </a:cubicBezTo>
                      <a:cubicBezTo>
                        <a:pt x="757" y="1751"/>
                        <a:pt x="617" y="1572"/>
                        <a:pt x="617" y="1333"/>
                      </a:cubicBezTo>
                      <a:lnTo>
                        <a:pt x="617" y="1254"/>
                      </a:lnTo>
                      <a:cubicBezTo>
                        <a:pt x="617" y="1035"/>
                        <a:pt x="737" y="916"/>
                        <a:pt x="916" y="916"/>
                      </a:cubicBezTo>
                      <a:cubicBezTo>
                        <a:pt x="930" y="914"/>
                        <a:pt x="943" y="914"/>
                        <a:pt x="956" y="914"/>
                      </a:cubicBezTo>
                      <a:cubicBezTo>
                        <a:pt x="1149" y="914"/>
                        <a:pt x="1254" y="1052"/>
                        <a:pt x="1254" y="1313"/>
                      </a:cubicBezTo>
                      <a:lnTo>
                        <a:pt x="1254" y="1413"/>
                      </a:lnTo>
                      <a:lnTo>
                        <a:pt x="1851" y="1333"/>
                      </a:lnTo>
                      <a:lnTo>
                        <a:pt x="1851" y="1254"/>
                      </a:lnTo>
                      <a:cubicBezTo>
                        <a:pt x="1831" y="756"/>
                        <a:pt x="1572" y="438"/>
                        <a:pt x="1135" y="359"/>
                      </a:cubicBez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g2e1ec44b695_0_8"/>
              <p:cNvGrpSpPr/>
              <p:nvPr/>
            </p:nvGrpSpPr>
            <p:grpSpPr>
              <a:xfrm>
                <a:off x="2078410" y="2391877"/>
                <a:ext cx="1649980" cy="826735"/>
                <a:chOff x="4319785" y="1672454"/>
                <a:chExt cx="2135897" cy="1067306"/>
              </a:xfrm>
            </p:grpSpPr>
            <p:sp>
              <p:nvSpPr>
                <p:cNvPr id="137" name="Google Shape;137;g2e1ec44b695_0_8"/>
                <p:cNvSpPr/>
                <p:nvPr/>
              </p:nvSpPr>
              <p:spPr>
                <a:xfrm>
                  <a:off x="4322743" y="2006048"/>
                  <a:ext cx="2132441" cy="733712"/>
                </a:xfrm>
                <a:custGeom>
                  <a:rect b="b" l="l" r="r" t="t"/>
                  <a:pathLst>
                    <a:path extrusionOk="0" h="22400" w="85778">
                      <a:moveTo>
                        <a:pt x="83888" y="776"/>
                      </a:moveTo>
                      <a:cubicBezTo>
                        <a:pt x="83885" y="779"/>
                        <a:pt x="83883" y="781"/>
                        <a:pt x="83882" y="782"/>
                      </a:cubicBezTo>
                      <a:lnTo>
                        <a:pt x="83882" y="782"/>
                      </a:lnTo>
                      <a:cubicBezTo>
                        <a:pt x="83884" y="780"/>
                        <a:pt x="83886" y="778"/>
                        <a:pt x="83888" y="776"/>
                      </a:cubicBezTo>
                      <a:close/>
                      <a:moveTo>
                        <a:pt x="85778" y="0"/>
                      </a:moveTo>
                      <a:lnTo>
                        <a:pt x="85778" y="0"/>
                      </a:lnTo>
                      <a:cubicBezTo>
                        <a:pt x="84808" y="384"/>
                        <a:pt x="83940" y="786"/>
                        <a:pt x="83884" y="786"/>
                      </a:cubicBezTo>
                      <a:cubicBezTo>
                        <a:pt x="83881" y="786"/>
                        <a:pt x="83880" y="785"/>
                        <a:pt x="83882" y="782"/>
                      </a:cubicBezTo>
                      <a:lnTo>
                        <a:pt x="83882" y="782"/>
                      </a:lnTo>
                      <a:cubicBezTo>
                        <a:pt x="83661" y="989"/>
                        <a:pt x="80002" y="3960"/>
                        <a:pt x="61648" y="5630"/>
                      </a:cubicBezTo>
                      <a:cubicBezTo>
                        <a:pt x="51463" y="6565"/>
                        <a:pt x="42094" y="6585"/>
                        <a:pt x="41994" y="6585"/>
                      </a:cubicBezTo>
                      <a:lnTo>
                        <a:pt x="41934" y="6585"/>
                      </a:lnTo>
                      <a:cubicBezTo>
                        <a:pt x="41025" y="6593"/>
                        <a:pt x="40134" y="6598"/>
                        <a:pt x="39262" y="6598"/>
                      </a:cubicBezTo>
                      <a:cubicBezTo>
                        <a:pt x="6131" y="6598"/>
                        <a:pt x="218" y="496"/>
                        <a:pt x="160" y="418"/>
                      </a:cubicBezTo>
                      <a:cubicBezTo>
                        <a:pt x="160" y="418"/>
                        <a:pt x="100" y="418"/>
                        <a:pt x="1" y="438"/>
                      </a:cubicBezTo>
                      <a:lnTo>
                        <a:pt x="4317" y="19038"/>
                      </a:lnTo>
                      <a:cubicBezTo>
                        <a:pt x="12851" y="21266"/>
                        <a:pt x="24508" y="22399"/>
                        <a:pt x="39130" y="22399"/>
                      </a:cubicBezTo>
                      <a:cubicBezTo>
                        <a:pt x="40084" y="22399"/>
                        <a:pt x="41059" y="22399"/>
                        <a:pt x="42034" y="22380"/>
                      </a:cubicBezTo>
                      <a:cubicBezTo>
                        <a:pt x="42929" y="22380"/>
                        <a:pt x="54507" y="22340"/>
                        <a:pt x="66422" y="21027"/>
                      </a:cubicBezTo>
                      <a:cubicBezTo>
                        <a:pt x="72052" y="20410"/>
                        <a:pt x="76866" y="19595"/>
                        <a:pt x="80825" y="18620"/>
                      </a:cubicBezTo>
                      <a:lnTo>
                        <a:pt x="85778" y="0"/>
                      </a:lnTo>
                      <a:close/>
                    </a:path>
                  </a:pathLst>
                </a:custGeom>
                <a:solidFill>
                  <a:srgbClr val="000000"/>
                </a:solidFill>
                <a:ln>
                  <a:noFill/>
                </a:ln>
              </p:spPr>
              <p:txBody>
                <a:bodyPr anchorCtr="0" anchor="ctr" bIns="91425" lIns="91425" spcFirstLastPara="1" rIns="91425" wrap="square" tIns="228600">
                  <a:noAutofit/>
                </a:bodyPr>
                <a:lstStyle/>
                <a:p>
                  <a:pPr indent="0" lvl="0" marL="0" rtl="0" algn="ctr">
                    <a:spcBef>
                      <a:spcPts val="0"/>
                    </a:spcBef>
                    <a:spcAft>
                      <a:spcPts val="0"/>
                    </a:spcAft>
                    <a:buNone/>
                  </a:pPr>
                  <a:r>
                    <a:rPr b="1" lang="en-US" sz="900">
                      <a:solidFill>
                        <a:srgbClr val="FFFFFF"/>
                      </a:solidFill>
                      <a:latin typeface="Roboto"/>
                      <a:ea typeface="Roboto"/>
                      <a:cs typeface="Roboto"/>
                      <a:sym typeface="Roboto"/>
                    </a:rPr>
                    <a:t>visits</a:t>
                  </a:r>
                  <a:endParaRPr b="1" sz="900">
                    <a:solidFill>
                      <a:srgbClr val="FFFFFF"/>
                    </a:solidFill>
                    <a:latin typeface="Roboto"/>
                    <a:ea typeface="Roboto"/>
                    <a:cs typeface="Roboto"/>
                    <a:sym typeface="Roboto"/>
                  </a:endParaRPr>
                </a:p>
              </p:txBody>
            </p:sp>
            <p:sp>
              <p:nvSpPr>
                <p:cNvPr id="138" name="Google Shape;138;g2e1ec44b695_0_8"/>
                <p:cNvSpPr/>
                <p:nvPr/>
              </p:nvSpPr>
              <p:spPr>
                <a:xfrm>
                  <a:off x="4319785" y="1672454"/>
                  <a:ext cx="2135897" cy="638591"/>
                </a:xfrm>
                <a:custGeom>
                  <a:rect b="b" l="l" r="r" t="t"/>
                  <a:pathLst>
                    <a:path extrusionOk="0" h="19496" w="85917">
                      <a:moveTo>
                        <a:pt x="42789" y="1930"/>
                      </a:moveTo>
                      <a:cubicBezTo>
                        <a:pt x="68312" y="1930"/>
                        <a:pt x="83967" y="6485"/>
                        <a:pt x="83967" y="9748"/>
                      </a:cubicBezTo>
                      <a:cubicBezTo>
                        <a:pt x="83967" y="13010"/>
                        <a:pt x="68312" y="17565"/>
                        <a:pt x="42789" y="17565"/>
                      </a:cubicBezTo>
                      <a:cubicBezTo>
                        <a:pt x="17486" y="17565"/>
                        <a:pt x="1930" y="13010"/>
                        <a:pt x="1930" y="9748"/>
                      </a:cubicBezTo>
                      <a:cubicBezTo>
                        <a:pt x="1930" y="6485"/>
                        <a:pt x="17486" y="1930"/>
                        <a:pt x="42789" y="1930"/>
                      </a:cubicBezTo>
                      <a:close/>
                      <a:moveTo>
                        <a:pt x="42789" y="0"/>
                      </a:moveTo>
                      <a:cubicBezTo>
                        <a:pt x="21524" y="0"/>
                        <a:pt x="0" y="3342"/>
                        <a:pt x="0" y="9748"/>
                      </a:cubicBezTo>
                      <a:cubicBezTo>
                        <a:pt x="0" y="16153"/>
                        <a:pt x="21524" y="19495"/>
                        <a:pt x="42789" y="19495"/>
                      </a:cubicBezTo>
                      <a:cubicBezTo>
                        <a:pt x="54108" y="19495"/>
                        <a:pt x="64771" y="18580"/>
                        <a:pt x="72788" y="16909"/>
                      </a:cubicBezTo>
                      <a:cubicBezTo>
                        <a:pt x="81501" y="15099"/>
                        <a:pt x="85917" y="12692"/>
                        <a:pt x="85917" y="9748"/>
                      </a:cubicBezTo>
                      <a:cubicBezTo>
                        <a:pt x="85917" y="6803"/>
                        <a:pt x="81501" y="4396"/>
                        <a:pt x="72788" y="2586"/>
                      </a:cubicBezTo>
                      <a:cubicBezTo>
                        <a:pt x="64771" y="915"/>
                        <a:pt x="54108" y="0"/>
                        <a:pt x="42789" y="0"/>
                      </a:cubicBez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e1ec44b695_0_8"/>
                <p:cNvSpPr/>
                <p:nvPr/>
              </p:nvSpPr>
              <p:spPr>
                <a:xfrm>
                  <a:off x="4344022" y="1703733"/>
                  <a:ext cx="2087444" cy="576029"/>
                </a:xfrm>
                <a:custGeom>
                  <a:rect b="b" l="l" r="r" t="t"/>
                  <a:pathLst>
                    <a:path extrusionOk="0" h="17586" w="83968">
                      <a:moveTo>
                        <a:pt x="41814" y="0"/>
                      </a:moveTo>
                      <a:cubicBezTo>
                        <a:pt x="18540" y="0"/>
                        <a:pt x="0" y="3939"/>
                        <a:pt x="0" y="8793"/>
                      </a:cubicBezTo>
                      <a:cubicBezTo>
                        <a:pt x="0" y="13646"/>
                        <a:pt x="18540" y="17585"/>
                        <a:pt x="41814" y="17585"/>
                      </a:cubicBezTo>
                      <a:cubicBezTo>
                        <a:pt x="65089" y="17585"/>
                        <a:pt x="83967" y="13646"/>
                        <a:pt x="83967" y="8793"/>
                      </a:cubicBezTo>
                      <a:cubicBezTo>
                        <a:pt x="83967" y="3939"/>
                        <a:pt x="65089" y="0"/>
                        <a:pt x="41814"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g2e1ec44b695_0_8"/>
              <p:cNvGrpSpPr/>
              <p:nvPr/>
            </p:nvGrpSpPr>
            <p:grpSpPr>
              <a:xfrm>
                <a:off x="2589781" y="2128333"/>
                <a:ext cx="604398" cy="636203"/>
                <a:chOff x="2550444" y="1941095"/>
                <a:chExt cx="604398" cy="636203"/>
              </a:xfrm>
            </p:grpSpPr>
            <p:grpSp>
              <p:nvGrpSpPr>
                <p:cNvPr id="141" name="Google Shape;141;g2e1ec44b695_0_8"/>
                <p:cNvGrpSpPr/>
                <p:nvPr/>
              </p:nvGrpSpPr>
              <p:grpSpPr>
                <a:xfrm>
                  <a:off x="2550444" y="2296499"/>
                  <a:ext cx="308230" cy="280799"/>
                  <a:chOff x="6065489" y="4570356"/>
                  <a:chExt cx="271569" cy="247378"/>
                </a:xfrm>
              </p:grpSpPr>
              <p:sp>
                <p:nvSpPr>
                  <p:cNvPr id="142" name="Google Shape;142;g2e1ec44b695_0_8"/>
                  <p:cNvSpPr/>
                  <p:nvPr/>
                </p:nvSpPr>
                <p:spPr>
                  <a:xfrm>
                    <a:off x="6065489" y="4570356"/>
                    <a:ext cx="271569" cy="247378"/>
                  </a:xfrm>
                  <a:custGeom>
                    <a:rect b="b" l="l" r="r" t="t"/>
                    <a:pathLst>
                      <a:path extrusionOk="0" h="18213" w="19994">
                        <a:moveTo>
                          <a:pt x="9997" y="1"/>
                        </a:moveTo>
                        <a:cubicBezTo>
                          <a:pt x="7670" y="1"/>
                          <a:pt x="5342" y="891"/>
                          <a:pt x="3562" y="2671"/>
                        </a:cubicBezTo>
                        <a:cubicBezTo>
                          <a:pt x="1" y="6232"/>
                          <a:pt x="1" y="11981"/>
                          <a:pt x="3562" y="15542"/>
                        </a:cubicBezTo>
                        <a:cubicBezTo>
                          <a:pt x="5342" y="17322"/>
                          <a:pt x="7670" y="18212"/>
                          <a:pt x="9997" y="18212"/>
                        </a:cubicBezTo>
                        <a:cubicBezTo>
                          <a:pt x="12324" y="18212"/>
                          <a:pt x="14652" y="17322"/>
                          <a:pt x="16432" y="15542"/>
                        </a:cubicBezTo>
                        <a:cubicBezTo>
                          <a:pt x="19993" y="11981"/>
                          <a:pt x="19993" y="6232"/>
                          <a:pt x="16432" y="2671"/>
                        </a:cubicBezTo>
                        <a:cubicBezTo>
                          <a:pt x="14652" y="891"/>
                          <a:pt x="12324" y="1"/>
                          <a:pt x="9997" y="1"/>
                        </a:cubicBez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e1ec44b695_0_8"/>
                  <p:cNvSpPr/>
                  <p:nvPr/>
                </p:nvSpPr>
                <p:spPr>
                  <a:xfrm>
                    <a:off x="6174112" y="4625813"/>
                    <a:ext cx="55131" cy="136192"/>
                  </a:xfrm>
                  <a:custGeom>
                    <a:rect b="b" l="l" r="r" t="t"/>
                    <a:pathLst>
                      <a:path extrusionOk="0" h="10027" w="4059">
                        <a:moveTo>
                          <a:pt x="2368" y="0"/>
                        </a:moveTo>
                        <a:lnTo>
                          <a:pt x="1353" y="20"/>
                        </a:lnTo>
                        <a:lnTo>
                          <a:pt x="1373" y="776"/>
                        </a:lnTo>
                        <a:cubicBezTo>
                          <a:pt x="498" y="975"/>
                          <a:pt x="1" y="1652"/>
                          <a:pt x="21" y="2686"/>
                        </a:cubicBezTo>
                        <a:lnTo>
                          <a:pt x="21" y="2885"/>
                        </a:lnTo>
                        <a:cubicBezTo>
                          <a:pt x="41" y="3800"/>
                          <a:pt x="458" y="4476"/>
                          <a:pt x="1632" y="5491"/>
                        </a:cubicBezTo>
                        <a:cubicBezTo>
                          <a:pt x="2467" y="6247"/>
                          <a:pt x="2746" y="6625"/>
                          <a:pt x="2746" y="7082"/>
                        </a:cubicBezTo>
                        <a:lnTo>
                          <a:pt x="2766" y="7281"/>
                        </a:lnTo>
                        <a:cubicBezTo>
                          <a:pt x="2766" y="7759"/>
                          <a:pt x="2448" y="7997"/>
                          <a:pt x="2070" y="7997"/>
                        </a:cubicBezTo>
                        <a:cubicBezTo>
                          <a:pt x="2053" y="7998"/>
                          <a:pt x="2037" y="7998"/>
                          <a:pt x="2021" y="7998"/>
                        </a:cubicBezTo>
                        <a:cubicBezTo>
                          <a:pt x="1555" y="7998"/>
                          <a:pt x="1313" y="7719"/>
                          <a:pt x="1294" y="7142"/>
                        </a:cubicBezTo>
                        <a:lnTo>
                          <a:pt x="1294" y="6645"/>
                        </a:lnTo>
                        <a:lnTo>
                          <a:pt x="60" y="6804"/>
                        </a:lnTo>
                        <a:lnTo>
                          <a:pt x="80" y="7281"/>
                        </a:lnTo>
                        <a:cubicBezTo>
                          <a:pt x="100" y="8336"/>
                          <a:pt x="677" y="8972"/>
                          <a:pt x="1572" y="9151"/>
                        </a:cubicBezTo>
                        <a:lnTo>
                          <a:pt x="1612" y="10026"/>
                        </a:lnTo>
                        <a:lnTo>
                          <a:pt x="2627" y="10007"/>
                        </a:lnTo>
                        <a:lnTo>
                          <a:pt x="2587" y="9131"/>
                        </a:lnTo>
                        <a:cubicBezTo>
                          <a:pt x="3502" y="8952"/>
                          <a:pt x="4059" y="8276"/>
                          <a:pt x="4039" y="7222"/>
                        </a:cubicBezTo>
                        <a:lnTo>
                          <a:pt x="4039" y="7003"/>
                        </a:lnTo>
                        <a:cubicBezTo>
                          <a:pt x="3999" y="6088"/>
                          <a:pt x="3581" y="5411"/>
                          <a:pt x="2428" y="4397"/>
                        </a:cubicBezTo>
                        <a:cubicBezTo>
                          <a:pt x="1572" y="3641"/>
                          <a:pt x="1314" y="3263"/>
                          <a:pt x="1294" y="2805"/>
                        </a:cubicBezTo>
                        <a:lnTo>
                          <a:pt x="1294" y="2646"/>
                        </a:lnTo>
                        <a:cubicBezTo>
                          <a:pt x="1274" y="2149"/>
                          <a:pt x="1532" y="1930"/>
                          <a:pt x="1930" y="1910"/>
                        </a:cubicBezTo>
                        <a:cubicBezTo>
                          <a:pt x="1946" y="1910"/>
                          <a:pt x="1961" y="1909"/>
                          <a:pt x="1975" y="1909"/>
                        </a:cubicBezTo>
                        <a:cubicBezTo>
                          <a:pt x="2402" y="1909"/>
                          <a:pt x="2607" y="2189"/>
                          <a:pt x="2627" y="2766"/>
                        </a:cubicBezTo>
                        <a:lnTo>
                          <a:pt x="2627" y="2965"/>
                        </a:lnTo>
                        <a:lnTo>
                          <a:pt x="3860" y="2805"/>
                        </a:lnTo>
                        <a:lnTo>
                          <a:pt x="3860" y="2646"/>
                        </a:lnTo>
                        <a:cubicBezTo>
                          <a:pt x="3840" y="1572"/>
                          <a:pt x="3283" y="916"/>
                          <a:pt x="2388" y="756"/>
                        </a:cubicBezTo>
                        <a:lnTo>
                          <a:pt x="2368" y="0"/>
                        </a:ln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g2e1ec44b695_0_8"/>
                <p:cNvGrpSpPr/>
                <p:nvPr/>
              </p:nvGrpSpPr>
              <p:grpSpPr>
                <a:xfrm>
                  <a:off x="2685143" y="1941095"/>
                  <a:ext cx="213848" cy="211016"/>
                  <a:chOff x="5200840" y="721484"/>
                  <a:chExt cx="276826" cy="273159"/>
                </a:xfrm>
              </p:grpSpPr>
              <p:sp>
                <p:nvSpPr>
                  <p:cNvPr id="145" name="Google Shape;145;g2e1ec44b695_0_8"/>
                  <p:cNvSpPr/>
                  <p:nvPr/>
                </p:nvSpPr>
                <p:spPr>
                  <a:xfrm>
                    <a:off x="5200840" y="721484"/>
                    <a:ext cx="276826" cy="273159"/>
                  </a:xfrm>
                  <a:custGeom>
                    <a:rect b="b" l="l" r="r" t="t"/>
                    <a:pathLst>
                      <a:path extrusionOk="0" h="8716" w="8833">
                        <a:moveTo>
                          <a:pt x="4372" y="0"/>
                        </a:moveTo>
                        <a:cubicBezTo>
                          <a:pt x="4347" y="0"/>
                          <a:pt x="4322" y="1"/>
                          <a:pt x="4297" y="1"/>
                        </a:cubicBezTo>
                        <a:cubicBezTo>
                          <a:pt x="1910" y="61"/>
                          <a:pt x="0" y="2070"/>
                          <a:pt x="60" y="4477"/>
                        </a:cubicBezTo>
                        <a:cubicBezTo>
                          <a:pt x="119" y="6847"/>
                          <a:pt x="2048" y="8715"/>
                          <a:pt x="4405" y="8715"/>
                        </a:cubicBezTo>
                        <a:cubicBezTo>
                          <a:pt x="4442" y="8715"/>
                          <a:pt x="4479" y="8715"/>
                          <a:pt x="4516" y="8714"/>
                        </a:cubicBezTo>
                        <a:cubicBezTo>
                          <a:pt x="6923" y="8654"/>
                          <a:pt x="8833" y="6665"/>
                          <a:pt x="8773" y="4258"/>
                        </a:cubicBezTo>
                        <a:cubicBezTo>
                          <a:pt x="8714" y="1876"/>
                          <a:pt x="6746" y="0"/>
                          <a:pt x="4372" y="0"/>
                        </a:cubicBez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e1ec44b695_0_8"/>
                  <p:cNvSpPr/>
                  <p:nvPr/>
                </p:nvSpPr>
                <p:spPr>
                  <a:xfrm>
                    <a:off x="5309306" y="783222"/>
                    <a:ext cx="61144" cy="150902"/>
                  </a:xfrm>
                  <a:custGeom>
                    <a:rect b="b" l="l" r="r" t="t"/>
                    <a:pathLst>
                      <a:path extrusionOk="0" h="4815" w="1951">
                        <a:moveTo>
                          <a:pt x="1135" y="0"/>
                        </a:moveTo>
                        <a:lnTo>
                          <a:pt x="637" y="20"/>
                        </a:lnTo>
                        <a:lnTo>
                          <a:pt x="657" y="378"/>
                        </a:lnTo>
                        <a:cubicBezTo>
                          <a:pt x="240" y="458"/>
                          <a:pt x="1" y="796"/>
                          <a:pt x="1" y="1294"/>
                        </a:cubicBezTo>
                        <a:lnTo>
                          <a:pt x="1" y="1373"/>
                        </a:lnTo>
                        <a:cubicBezTo>
                          <a:pt x="21" y="1811"/>
                          <a:pt x="220" y="2149"/>
                          <a:pt x="777" y="2626"/>
                        </a:cubicBezTo>
                        <a:cubicBezTo>
                          <a:pt x="1174" y="2984"/>
                          <a:pt x="1314" y="3163"/>
                          <a:pt x="1314" y="3402"/>
                        </a:cubicBezTo>
                        <a:lnTo>
                          <a:pt x="1314" y="3482"/>
                        </a:lnTo>
                        <a:cubicBezTo>
                          <a:pt x="1314" y="3720"/>
                          <a:pt x="1174" y="3820"/>
                          <a:pt x="995" y="3840"/>
                        </a:cubicBezTo>
                        <a:cubicBezTo>
                          <a:pt x="737" y="3840"/>
                          <a:pt x="617" y="3701"/>
                          <a:pt x="617" y="3422"/>
                        </a:cubicBezTo>
                        <a:lnTo>
                          <a:pt x="617" y="3183"/>
                        </a:lnTo>
                        <a:lnTo>
                          <a:pt x="21" y="3263"/>
                        </a:lnTo>
                        <a:lnTo>
                          <a:pt x="21" y="3482"/>
                        </a:lnTo>
                        <a:cubicBezTo>
                          <a:pt x="41" y="3999"/>
                          <a:pt x="319" y="4297"/>
                          <a:pt x="757" y="4377"/>
                        </a:cubicBezTo>
                        <a:lnTo>
                          <a:pt x="757" y="4815"/>
                        </a:lnTo>
                        <a:lnTo>
                          <a:pt x="1254" y="4795"/>
                        </a:lnTo>
                        <a:lnTo>
                          <a:pt x="1234" y="4377"/>
                        </a:lnTo>
                        <a:cubicBezTo>
                          <a:pt x="1672" y="4277"/>
                          <a:pt x="1950" y="3959"/>
                          <a:pt x="1930" y="3462"/>
                        </a:cubicBezTo>
                        <a:lnTo>
                          <a:pt x="1930" y="3362"/>
                        </a:lnTo>
                        <a:cubicBezTo>
                          <a:pt x="1910" y="2925"/>
                          <a:pt x="1712" y="2587"/>
                          <a:pt x="1155" y="2109"/>
                        </a:cubicBezTo>
                        <a:cubicBezTo>
                          <a:pt x="757" y="1751"/>
                          <a:pt x="617" y="1572"/>
                          <a:pt x="617" y="1333"/>
                        </a:cubicBezTo>
                        <a:lnTo>
                          <a:pt x="617" y="1254"/>
                        </a:lnTo>
                        <a:cubicBezTo>
                          <a:pt x="617" y="1035"/>
                          <a:pt x="737" y="916"/>
                          <a:pt x="916" y="916"/>
                        </a:cubicBezTo>
                        <a:cubicBezTo>
                          <a:pt x="930" y="914"/>
                          <a:pt x="943" y="914"/>
                          <a:pt x="956" y="914"/>
                        </a:cubicBezTo>
                        <a:cubicBezTo>
                          <a:pt x="1149" y="914"/>
                          <a:pt x="1254" y="1052"/>
                          <a:pt x="1254" y="1313"/>
                        </a:cubicBezTo>
                        <a:lnTo>
                          <a:pt x="1254" y="1413"/>
                        </a:lnTo>
                        <a:lnTo>
                          <a:pt x="1851" y="1333"/>
                        </a:lnTo>
                        <a:lnTo>
                          <a:pt x="1851" y="1254"/>
                        </a:lnTo>
                        <a:cubicBezTo>
                          <a:pt x="1831" y="756"/>
                          <a:pt x="1572" y="438"/>
                          <a:pt x="1135" y="359"/>
                        </a:cubicBezTo>
                        <a:lnTo>
                          <a:pt x="1135" y="0"/>
                        </a:ln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g2e1ec44b695_0_8"/>
                <p:cNvGrpSpPr/>
                <p:nvPr/>
              </p:nvGrpSpPr>
              <p:grpSpPr>
                <a:xfrm>
                  <a:off x="2899098" y="2129484"/>
                  <a:ext cx="255744" cy="252428"/>
                  <a:chOff x="6341470" y="4539239"/>
                  <a:chExt cx="144464" cy="142550"/>
                </a:xfrm>
              </p:grpSpPr>
              <p:sp>
                <p:nvSpPr>
                  <p:cNvPr id="148" name="Google Shape;148;g2e1ec44b695_0_8"/>
                  <p:cNvSpPr/>
                  <p:nvPr/>
                </p:nvSpPr>
                <p:spPr>
                  <a:xfrm>
                    <a:off x="6341470" y="4539239"/>
                    <a:ext cx="144464" cy="142550"/>
                  </a:xfrm>
                  <a:custGeom>
                    <a:rect b="b" l="l" r="r" t="t"/>
                    <a:pathLst>
                      <a:path extrusionOk="0" h="8716" w="8833">
                        <a:moveTo>
                          <a:pt x="4372" y="0"/>
                        </a:moveTo>
                        <a:cubicBezTo>
                          <a:pt x="4347" y="0"/>
                          <a:pt x="4322" y="1"/>
                          <a:pt x="4297" y="1"/>
                        </a:cubicBezTo>
                        <a:cubicBezTo>
                          <a:pt x="1910" y="61"/>
                          <a:pt x="0" y="2070"/>
                          <a:pt x="60" y="4477"/>
                        </a:cubicBezTo>
                        <a:cubicBezTo>
                          <a:pt x="119" y="6847"/>
                          <a:pt x="2048" y="8715"/>
                          <a:pt x="4405" y="8715"/>
                        </a:cubicBezTo>
                        <a:cubicBezTo>
                          <a:pt x="4442" y="8715"/>
                          <a:pt x="4479" y="8715"/>
                          <a:pt x="4516" y="8714"/>
                        </a:cubicBezTo>
                        <a:cubicBezTo>
                          <a:pt x="6923" y="8654"/>
                          <a:pt x="8833" y="6665"/>
                          <a:pt x="8773" y="4258"/>
                        </a:cubicBezTo>
                        <a:cubicBezTo>
                          <a:pt x="8714" y="1876"/>
                          <a:pt x="6746" y="0"/>
                          <a:pt x="4372" y="0"/>
                        </a:cubicBez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e1ec44b695_0_8"/>
                  <p:cNvSpPr/>
                  <p:nvPr/>
                </p:nvSpPr>
                <p:spPr>
                  <a:xfrm>
                    <a:off x="6398075" y="4571458"/>
                    <a:ext cx="31909" cy="78749"/>
                  </a:xfrm>
                  <a:custGeom>
                    <a:rect b="b" l="l" r="r" t="t"/>
                    <a:pathLst>
                      <a:path extrusionOk="0" h="4815" w="1951">
                        <a:moveTo>
                          <a:pt x="1135" y="0"/>
                        </a:moveTo>
                        <a:lnTo>
                          <a:pt x="637" y="20"/>
                        </a:lnTo>
                        <a:lnTo>
                          <a:pt x="657" y="378"/>
                        </a:lnTo>
                        <a:cubicBezTo>
                          <a:pt x="240" y="458"/>
                          <a:pt x="1" y="796"/>
                          <a:pt x="1" y="1294"/>
                        </a:cubicBezTo>
                        <a:lnTo>
                          <a:pt x="1" y="1373"/>
                        </a:lnTo>
                        <a:cubicBezTo>
                          <a:pt x="21" y="1811"/>
                          <a:pt x="220" y="2149"/>
                          <a:pt x="777" y="2626"/>
                        </a:cubicBezTo>
                        <a:cubicBezTo>
                          <a:pt x="1174" y="2984"/>
                          <a:pt x="1314" y="3163"/>
                          <a:pt x="1314" y="3402"/>
                        </a:cubicBezTo>
                        <a:lnTo>
                          <a:pt x="1314" y="3482"/>
                        </a:lnTo>
                        <a:cubicBezTo>
                          <a:pt x="1314" y="3720"/>
                          <a:pt x="1174" y="3820"/>
                          <a:pt x="995" y="3840"/>
                        </a:cubicBezTo>
                        <a:cubicBezTo>
                          <a:pt x="737" y="3840"/>
                          <a:pt x="617" y="3701"/>
                          <a:pt x="617" y="3422"/>
                        </a:cubicBezTo>
                        <a:lnTo>
                          <a:pt x="617" y="3183"/>
                        </a:lnTo>
                        <a:lnTo>
                          <a:pt x="21" y="3263"/>
                        </a:lnTo>
                        <a:lnTo>
                          <a:pt x="21" y="3482"/>
                        </a:lnTo>
                        <a:cubicBezTo>
                          <a:pt x="41" y="3999"/>
                          <a:pt x="319" y="4297"/>
                          <a:pt x="757" y="4377"/>
                        </a:cubicBezTo>
                        <a:lnTo>
                          <a:pt x="757" y="4815"/>
                        </a:lnTo>
                        <a:lnTo>
                          <a:pt x="1254" y="4795"/>
                        </a:lnTo>
                        <a:lnTo>
                          <a:pt x="1234" y="4377"/>
                        </a:lnTo>
                        <a:cubicBezTo>
                          <a:pt x="1672" y="4277"/>
                          <a:pt x="1950" y="3959"/>
                          <a:pt x="1930" y="3462"/>
                        </a:cubicBezTo>
                        <a:lnTo>
                          <a:pt x="1930" y="3362"/>
                        </a:lnTo>
                        <a:cubicBezTo>
                          <a:pt x="1910" y="2925"/>
                          <a:pt x="1712" y="2587"/>
                          <a:pt x="1155" y="2109"/>
                        </a:cubicBezTo>
                        <a:cubicBezTo>
                          <a:pt x="757" y="1751"/>
                          <a:pt x="617" y="1572"/>
                          <a:pt x="617" y="1333"/>
                        </a:cubicBezTo>
                        <a:lnTo>
                          <a:pt x="617" y="1254"/>
                        </a:lnTo>
                        <a:cubicBezTo>
                          <a:pt x="617" y="1035"/>
                          <a:pt x="737" y="916"/>
                          <a:pt x="916" y="916"/>
                        </a:cubicBezTo>
                        <a:cubicBezTo>
                          <a:pt x="930" y="914"/>
                          <a:pt x="943" y="914"/>
                          <a:pt x="956" y="914"/>
                        </a:cubicBezTo>
                        <a:cubicBezTo>
                          <a:pt x="1149" y="914"/>
                          <a:pt x="1254" y="1052"/>
                          <a:pt x="1254" y="1313"/>
                        </a:cubicBezTo>
                        <a:lnTo>
                          <a:pt x="1254" y="1413"/>
                        </a:lnTo>
                        <a:lnTo>
                          <a:pt x="1851" y="1333"/>
                        </a:lnTo>
                        <a:lnTo>
                          <a:pt x="1851" y="1254"/>
                        </a:lnTo>
                        <a:cubicBezTo>
                          <a:pt x="1831" y="756"/>
                          <a:pt x="1572" y="438"/>
                          <a:pt x="1135" y="359"/>
                        </a:cubicBezTo>
                        <a:lnTo>
                          <a:pt x="1135" y="0"/>
                        </a:lnTo>
                        <a:close/>
                      </a:path>
                    </a:pathLst>
                  </a:custGeom>
                  <a:solidFill>
                    <a:srgbClr val="E4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g2e1ec44b695_0_8"/>
                <p:cNvSpPr/>
                <p:nvPr/>
              </p:nvSpPr>
              <p:spPr>
                <a:xfrm>
                  <a:off x="2676317" y="2367163"/>
                  <a:ext cx="56486" cy="139454"/>
                </a:xfrm>
                <a:custGeom>
                  <a:rect b="b" l="l" r="r" t="t"/>
                  <a:pathLst>
                    <a:path extrusionOk="0" h="4815" w="1951">
                      <a:moveTo>
                        <a:pt x="1135" y="0"/>
                      </a:moveTo>
                      <a:lnTo>
                        <a:pt x="637" y="20"/>
                      </a:lnTo>
                      <a:lnTo>
                        <a:pt x="657" y="378"/>
                      </a:lnTo>
                      <a:cubicBezTo>
                        <a:pt x="240" y="458"/>
                        <a:pt x="1" y="796"/>
                        <a:pt x="1" y="1294"/>
                      </a:cubicBezTo>
                      <a:lnTo>
                        <a:pt x="1" y="1373"/>
                      </a:lnTo>
                      <a:cubicBezTo>
                        <a:pt x="21" y="1811"/>
                        <a:pt x="220" y="2149"/>
                        <a:pt x="777" y="2626"/>
                      </a:cubicBezTo>
                      <a:cubicBezTo>
                        <a:pt x="1174" y="2984"/>
                        <a:pt x="1314" y="3163"/>
                        <a:pt x="1314" y="3402"/>
                      </a:cubicBezTo>
                      <a:lnTo>
                        <a:pt x="1314" y="3482"/>
                      </a:lnTo>
                      <a:cubicBezTo>
                        <a:pt x="1314" y="3720"/>
                        <a:pt x="1174" y="3820"/>
                        <a:pt x="995" y="3840"/>
                      </a:cubicBezTo>
                      <a:cubicBezTo>
                        <a:pt x="737" y="3840"/>
                        <a:pt x="617" y="3701"/>
                        <a:pt x="617" y="3422"/>
                      </a:cubicBezTo>
                      <a:lnTo>
                        <a:pt x="617" y="3183"/>
                      </a:lnTo>
                      <a:lnTo>
                        <a:pt x="21" y="3263"/>
                      </a:lnTo>
                      <a:lnTo>
                        <a:pt x="21" y="3482"/>
                      </a:lnTo>
                      <a:cubicBezTo>
                        <a:pt x="41" y="3999"/>
                        <a:pt x="319" y="4297"/>
                        <a:pt x="757" y="4377"/>
                      </a:cubicBezTo>
                      <a:lnTo>
                        <a:pt x="757" y="4815"/>
                      </a:lnTo>
                      <a:lnTo>
                        <a:pt x="1254" y="4795"/>
                      </a:lnTo>
                      <a:lnTo>
                        <a:pt x="1234" y="4377"/>
                      </a:lnTo>
                      <a:cubicBezTo>
                        <a:pt x="1672" y="4277"/>
                        <a:pt x="1950" y="3959"/>
                        <a:pt x="1930" y="3462"/>
                      </a:cubicBezTo>
                      <a:lnTo>
                        <a:pt x="1930" y="3362"/>
                      </a:lnTo>
                      <a:cubicBezTo>
                        <a:pt x="1910" y="2925"/>
                        <a:pt x="1712" y="2587"/>
                        <a:pt x="1155" y="2109"/>
                      </a:cubicBezTo>
                      <a:cubicBezTo>
                        <a:pt x="757" y="1751"/>
                        <a:pt x="617" y="1572"/>
                        <a:pt x="617" y="1333"/>
                      </a:cubicBezTo>
                      <a:lnTo>
                        <a:pt x="617" y="1254"/>
                      </a:lnTo>
                      <a:cubicBezTo>
                        <a:pt x="617" y="1035"/>
                        <a:pt x="737" y="916"/>
                        <a:pt x="916" y="916"/>
                      </a:cubicBezTo>
                      <a:cubicBezTo>
                        <a:pt x="930" y="914"/>
                        <a:pt x="943" y="914"/>
                        <a:pt x="956" y="914"/>
                      </a:cubicBezTo>
                      <a:cubicBezTo>
                        <a:pt x="1149" y="914"/>
                        <a:pt x="1254" y="1052"/>
                        <a:pt x="1254" y="1313"/>
                      </a:cubicBezTo>
                      <a:lnTo>
                        <a:pt x="1254" y="1413"/>
                      </a:lnTo>
                      <a:lnTo>
                        <a:pt x="1851" y="1333"/>
                      </a:lnTo>
                      <a:lnTo>
                        <a:pt x="1851" y="1254"/>
                      </a:lnTo>
                      <a:cubicBezTo>
                        <a:pt x="1831" y="756"/>
                        <a:pt x="1572" y="438"/>
                        <a:pt x="1135" y="359"/>
                      </a:cubicBez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e1ec44b695_0_8"/>
                <p:cNvSpPr/>
                <p:nvPr/>
              </p:nvSpPr>
              <p:spPr>
                <a:xfrm>
                  <a:off x="2998730" y="2185951"/>
                  <a:ext cx="56486" cy="139454"/>
                </a:xfrm>
                <a:custGeom>
                  <a:rect b="b" l="l" r="r" t="t"/>
                  <a:pathLst>
                    <a:path extrusionOk="0" h="4815" w="1951">
                      <a:moveTo>
                        <a:pt x="1135" y="0"/>
                      </a:moveTo>
                      <a:lnTo>
                        <a:pt x="637" y="20"/>
                      </a:lnTo>
                      <a:lnTo>
                        <a:pt x="657" y="378"/>
                      </a:lnTo>
                      <a:cubicBezTo>
                        <a:pt x="240" y="458"/>
                        <a:pt x="1" y="796"/>
                        <a:pt x="1" y="1294"/>
                      </a:cubicBezTo>
                      <a:lnTo>
                        <a:pt x="1" y="1373"/>
                      </a:lnTo>
                      <a:cubicBezTo>
                        <a:pt x="21" y="1811"/>
                        <a:pt x="220" y="2149"/>
                        <a:pt x="777" y="2626"/>
                      </a:cubicBezTo>
                      <a:cubicBezTo>
                        <a:pt x="1174" y="2984"/>
                        <a:pt x="1314" y="3163"/>
                        <a:pt x="1314" y="3402"/>
                      </a:cubicBezTo>
                      <a:lnTo>
                        <a:pt x="1314" y="3482"/>
                      </a:lnTo>
                      <a:cubicBezTo>
                        <a:pt x="1314" y="3720"/>
                        <a:pt x="1174" y="3820"/>
                        <a:pt x="995" y="3840"/>
                      </a:cubicBezTo>
                      <a:cubicBezTo>
                        <a:pt x="737" y="3840"/>
                        <a:pt x="617" y="3701"/>
                        <a:pt x="617" y="3422"/>
                      </a:cubicBezTo>
                      <a:lnTo>
                        <a:pt x="617" y="3183"/>
                      </a:lnTo>
                      <a:lnTo>
                        <a:pt x="21" y="3263"/>
                      </a:lnTo>
                      <a:lnTo>
                        <a:pt x="21" y="3482"/>
                      </a:lnTo>
                      <a:cubicBezTo>
                        <a:pt x="41" y="3999"/>
                        <a:pt x="319" y="4297"/>
                        <a:pt x="757" y="4377"/>
                      </a:cubicBezTo>
                      <a:lnTo>
                        <a:pt x="757" y="4815"/>
                      </a:lnTo>
                      <a:lnTo>
                        <a:pt x="1254" y="4795"/>
                      </a:lnTo>
                      <a:lnTo>
                        <a:pt x="1234" y="4377"/>
                      </a:lnTo>
                      <a:cubicBezTo>
                        <a:pt x="1672" y="4277"/>
                        <a:pt x="1950" y="3959"/>
                        <a:pt x="1930" y="3462"/>
                      </a:cubicBezTo>
                      <a:lnTo>
                        <a:pt x="1930" y="3362"/>
                      </a:lnTo>
                      <a:cubicBezTo>
                        <a:pt x="1910" y="2925"/>
                        <a:pt x="1712" y="2587"/>
                        <a:pt x="1155" y="2109"/>
                      </a:cubicBezTo>
                      <a:cubicBezTo>
                        <a:pt x="757" y="1751"/>
                        <a:pt x="617" y="1572"/>
                        <a:pt x="617" y="1333"/>
                      </a:cubicBezTo>
                      <a:lnTo>
                        <a:pt x="617" y="1254"/>
                      </a:lnTo>
                      <a:cubicBezTo>
                        <a:pt x="617" y="1035"/>
                        <a:pt x="737" y="916"/>
                        <a:pt x="916" y="916"/>
                      </a:cubicBezTo>
                      <a:cubicBezTo>
                        <a:pt x="930" y="914"/>
                        <a:pt x="943" y="914"/>
                        <a:pt x="956" y="914"/>
                      </a:cubicBezTo>
                      <a:cubicBezTo>
                        <a:pt x="1149" y="914"/>
                        <a:pt x="1254" y="1052"/>
                        <a:pt x="1254" y="1313"/>
                      </a:cubicBezTo>
                      <a:lnTo>
                        <a:pt x="1254" y="1413"/>
                      </a:lnTo>
                      <a:lnTo>
                        <a:pt x="1851" y="1333"/>
                      </a:lnTo>
                      <a:lnTo>
                        <a:pt x="1851" y="1254"/>
                      </a:lnTo>
                      <a:cubicBezTo>
                        <a:pt x="1831" y="756"/>
                        <a:pt x="1572" y="438"/>
                        <a:pt x="1135" y="359"/>
                      </a:cubicBez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2e1ec44b695_0_8"/>
                <p:cNvSpPr/>
                <p:nvPr/>
              </p:nvSpPr>
              <p:spPr>
                <a:xfrm>
                  <a:off x="2763830" y="1976876"/>
                  <a:ext cx="56486" cy="139454"/>
                </a:xfrm>
                <a:custGeom>
                  <a:rect b="b" l="l" r="r" t="t"/>
                  <a:pathLst>
                    <a:path extrusionOk="0" h="4815" w="1951">
                      <a:moveTo>
                        <a:pt x="1135" y="0"/>
                      </a:moveTo>
                      <a:lnTo>
                        <a:pt x="637" y="20"/>
                      </a:lnTo>
                      <a:lnTo>
                        <a:pt x="657" y="378"/>
                      </a:lnTo>
                      <a:cubicBezTo>
                        <a:pt x="240" y="458"/>
                        <a:pt x="1" y="796"/>
                        <a:pt x="1" y="1294"/>
                      </a:cubicBezTo>
                      <a:lnTo>
                        <a:pt x="1" y="1373"/>
                      </a:lnTo>
                      <a:cubicBezTo>
                        <a:pt x="21" y="1811"/>
                        <a:pt x="220" y="2149"/>
                        <a:pt x="777" y="2626"/>
                      </a:cubicBezTo>
                      <a:cubicBezTo>
                        <a:pt x="1174" y="2984"/>
                        <a:pt x="1314" y="3163"/>
                        <a:pt x="1314" y="3402"/>
                      </a:cubicBezTo>
                      <a:lnTo>
                        <a:pt x="1314" y="3482"/>
                      </a:lnTo>
                      <a:cubicBezTo>
                        <a:pt x="1314" y="3720"/>
                        <a:pt x="1174" y="3820"/>
                        <a:pt x="995" y="3840"/>
                      </a:cubicBezTo>
                      <a:cubicBezTo>
                        <a:pt x="737" y="3840"/>
                        <a:pt x="617" y="3701"/>
                        <a:pt x="617" y="3422"/>
                      </a:cubicBezTo>
                      <a:lnTo>
                        <a:pt x="617" y="3183"/>
                      </a:lnTo>
                      <a:lnTo>
                        <a:pt x="21" y="3263"/>
                      </a:lnTo>
                      <a:lnTo>
                        <a:pt x="21" y="3482"/>
                      </a:lnTo>
                      <a:cubicBezTo>
                        <a:pt x="41" y="3999"/>
                        <a:pt x="319" y="4297"/>
                        <a:pt x="757" y="4377"/>
                      </a:cubicBezTo>
                      <a:lnTo>
                        <a:pt x="757" y="4815"/>
                      </a:lnTo>
                      <a:lnTo>
                        <a:pt x="1254" y="4795"/>
                      </a:lnTo>
                      <a:lnTo>
                        <a:pt x="1234" y="4377"/>
                      </a:lnTo>
                      <a:cubicBezTo>
                        <a:pt x="1672" y="4277"/>
                        <a:pt x="1950" y="3959"/>
                        <a:pt x="1930" y="3462"/>
                      </a:cubicBezTo>
                      <a:lnTo>
                        <a:pt x="1930" y="3362"/>
                      </a:lnTo>
                      <a:cubicBezTo>
                        <a:pt x="1910" y="2925"/>
                        <a:pt x="1712" y="2587"/>
                        <a:pt x="1155" y="2109"/>
                      </a:cubicBezTo>
                      <a:cubicBezTo>
                        <a:pt x="757" y="1751"/>
                        <a:pt x="617" y="1572"/>
                        <a:pt x="617" y="1333"/>
                      </a:cubicBezTo>
                      <a:lnTo>
                        <a:pt x="617" y="1254"/>
                      </a:lnTo>
                      <a:cubicBezTo>
                        <a:pt x="617" y="1035"/>
                        <a:pt x="737" y="916"/>
                        <a:pt x="916" y="916"/>
                      </a:cubicBezTo>
                      <a:cubicBezTo>
                        <a:pt x="930" y="914"/>
                        <a:pt x="943" y="914"/>
                        <a:pt x="956" y="914"/>
                      </a:cubicBezTo>
                      <a:cubicBezTo>
                        <a:pt x="1149" y="914"/>
                        <a:pt x="1254" y="1052"/>
                        <a:pt x="1254" y="1313"/>
                      </a:cubicBezTo>
                      <a:lnTo>
                        <a:pt x="1254" y="1413"/>
                      </a:lnTo>
                      <a:lnTo>
                        <a:pt x="1851" y="1333"/>
                      </a:lnTo>
                      <a:lnTo>
                        <a:pt x="1851" y="1254"/>
                      </a:lnTo>
                      <a:cubicBezTo>
                        <a:pt x="1831" y="756"/>
                        <a:pt x="1572" y="438"/>
                        <a:pt x="1135" y="359"/>
                      </a:cubicBezTo>
                      <a:lnTo>
                        <a:pt x="1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3" name="Google Shape;153;g2e1ec44b695_0_8"/>
            <p:cNvCxnSpPr>
              <a:stCxn id="110" idx="3"/>
            </p:cNvCxnSpPr>
            <p:nvPr/>
          </p:nvCxnSpPr>
          <p:spPr>
            <a:xfrm>
              <a:off x="7056750" y="1954825"/>
              <a:ext cx="241800" cy="37500"/>
            </a:xfrm>
            <a:prstGeom prst="straightConnector1">
              <a:avLst/>
            </a:prstGeom>
            <a:noFill/>
            <a:ln cap="flat" cmpd="sng" w="9525">
              <a:solidFill>
                <a:schemeClr val="dk2"/>
              </a:solidFill>
              <a:prstDash val="solid"/>
              <a:round/>
              <a:headEnd len="med" w="med" type="none"/>
              <a:tailEnd len="med" w="med" type="none"/>
            </a:ln>
          </p:spPr>
        </p:cxnSp>
        <p:sp>
          <p:nvSpPr>
            <p:cNvPr id="154" name="Google Shape;154;g2e1ec44b695_0_8"/>
            <p:cNvSpPr txBox="1"/>
            <p:nvPr/>
          </p:nvSpPr>
          <p:spPr>
            <a:xfrm>
              <a:off x="6102350" y="2189500"/>
              <a:ext cx="1023000" cy="289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182875" wrap="square" tIns="91425">
              <a:noAutofit/>
            </a:bodyPr>
            <a:lstStyle/>
            <a:p>
              <a:pPr indent="0" lvl="0" marL="0" rtl="0" algn="ctr">
                <a:spcBef>
                  <a:spcPts val="0"/>
                </a:spcBef>
                <a:spcAft>
                  <a:spcPts val="0"/>
                </a:spcAft>
                <a:buNone/>
              </a:pPr>
              <a:r>
                <a:rPr lang="en-US" sz="900">
                  <a:latin typeface="Tahoma"/>
                  <a:ea typeface="Tahoma"/>
                  <a:cs typeface="Tahoma"/>
                  <a:sym typeface="Tahoma"/>
                </a:rPr>
                <a:t>11 515</a:t>
              </a:r>
              <a:endParaRPr sz="900">
                <a:solidFill>
                  <a:srgbClr val="000000"/>
                </a:solidFill>
                <a:latin typeface="Tahoma"/>
                <a:ea typeface="Tahoma"/>
                <a:cs typeface="Tahoma"/>
                <a:sym typeface="Tahoma"/>
              </a:endParaRPr>
            </a:p>
          </p:txBody>
        </p:sp>
        <p:cxnSp>
          <p:nvCxnSpPr>
            <p:cNvPr id="155" name="Google Shape;155;g2e1ec44b695_0_8"/>
            <p:cNvCxnSpPr/>
            <p:nvPr/>
          </p:nvCxnSpPr>
          <p:spPr>
            <a:xfrm>
              <a:off x="7125350" y="2368825"/>
              <a:ext cx="241800" cy="37500"/>
            </a:xfrm>
            <a:prstGeom prst="straightConnector1">
              <a:avLst/>
            </a:prstGeom>
            <a:noFill/>
            <a:ln cap="flat" cmpd="sng" w="9525">
              <a:solidFill>
                <a:srgbClr val="595959"/>
              </a:solidFill>
              <a:prstDash val="solid"/>
              <a:round/>
              <a:headEnd len="med" w="med" type="none"/>
              <a:tailEnd len="med" w="med" type="none"/>
            </a:ln>
          </p:spPr>
        </p:cxnSp>
      </p:grpSp>
      <p:pic>
        <p:nvPicPr>
          <p:cNvPr id="156" name="Google Shape;156;g2e1ec44b695_0_8"/>
          <p:cNvPicPr preferRelativeResize="0"/>
          <p:nvPr/>
        </p:nvPicPr>
        <p:blipFill>
          <a:blip r:embed="rId4">
            <a:alphaModFix/>
          </a:blip>
          <a:stretch>
            <a:fillRect/>
          </a:stretch>
        </p:blipFill>
        <p:spPr>
          <a:xfrm>
            <a:off x="2081608" y="2524050"/>
            <a:ext cx="1993325" cy="2106500"/>
          </a:xfrm>
          <a:prstGeom prst="rect">
            <a:avLst/>
          </a:prstGeom>
          <a:noFill/>
          <a:ln>
            <a:noFill/>
          </a:ln>
        </p:spPr>
      </p:pic>
      <p:pic>
        <p:nvPicPr>
          <p:cNvPr id="157" name="Google Shape;157;g2e1ec44b695_0_8"/>
          <p:cNvPicPr preferRelativeResize="0"/>
          <p:nvPr/>
        </p:nvPicPr>
        <p:blipFill>
          <a:blip r:embed="rId5">
            <a:alphaModFix/>
          </a:blip>
          <a:stretch>
            <a:fillRect/>
          </a:stretch>
        </p:blipFill>
        <p:spPr>
          <a:xfrm>
            <a:off x="4404700" y="323188"/>
            <a:ext cx="4478224" cy="3340875"/>
          </a:xfrm>
          <a:prstGeom prst="rect">
            <a:avLst/>
          </a:prstGeom>
          <a:noFill/>
          <a:ln>
            <a:noFill/>
          </a:ln>
        </p:spPr>
      </p:pic>
      <p:sp>
        <p:nvSpPr>
          <p:cNvPr id="158" name="Google Shape;158;g2e1ec44b695_0_8"/>
          <p:cNvSpPr txBox="1"/>
          <p:nvPr/>
        </p:nvSpPr>
        <p:spPr>
          <a:xfrm>
            <a:off x="2081675" y="2131950"/>
            <a:ext cx="1993500" cy="300300"/>
          </a:xfrm>
          <a:prstGeom prst="rect">
            <a:avLst/>
          </a:prstGeom>
          <a:solidFill>
            <a:srgbClr val="EEEEEE"/>
          </a:solidFill>
          <a:ln>
            <a:noFill/>
          </a:ln>
        </p:spPr>
        <p:txBody>
          <a:bodyPr anchorCtr="0" anchor="ctr" bIns="91425" lIns="91425" spcFirstLastPara="1" rIns="182875" wrap="square" tIns="91425">
            <a:noAutofit/>
          </a:bodyPr>
          <a:lstStyle/>
          <a:p>
            <a:pPr indent="0" lvl="0" marL="12700" rtl="0" algn="ctr">
              <a:spcBef>
                <a:spcPts val="0"/>
              </a:spcBef>
              <a:spcAft>
                <a:spcPts val="0"/>
              </a:spcAft>
              <a:buClr>
                <a:schemeClr val="dk1"/>
              </a:buClr>
              <a:buFont typeface="Arial"/>
              <a:buNone/>
            </a:pPr>
            <a:r>
              <a:rPr i="1" lang="en-US" sz="1100">
                <a:solidFill>
                  <a:srgbClr val="E43E30"/>
                </a:solidFill>
                <a:latin typeface="Georgia"/>
                <a:ea typeface="Georgia"/>
                <a:cs typeface="Georgia"/>
                <a:sym typeface="Georgia"/>
              </a:rPr>
              <a:t>Conversion Rate: </a:t>
            </a:r>
            <a:r>
              <a:rPr lang="en-US" sz="1000">
                <a:solidFill>
                  <a:schemeClr val="dk1"/>
                </a:solidFill>
                <a:latin typeface="Tahoma"/>
                <a:ea typeface="Tahoma"/>
                <a:cs typeface="Tahoma"/>
                <a:sym typeface="Tahoma"/>
              </a:rPr>
              <a:t>1.27%</a:t>
            </a:r>
            <a:endParaRPr sz="900">
              <a:solidFill>
                <a:srgbClr val="000000"/>
              </a:solidFill>
              <a:latin typeface="Tahoma"/>
              <a:ea typeface="Tahoma"/>
              <a:cs typeface="Tahoma"/>
              <a:sym typeface="Tahoma"/>
            </a:endParaRPr>
          </a:p>
        </p:txBody>
      </p:sp>
      <p:sp>
        <p:nvSpPr>
          <p:cNvPr id="159" name="Google Shape;159;g2e1ec44b695_0_8"/>
          <p:cNvSpPr txBox="1"/>
          <p:nvPr/>
        </p:nvSpPr>
        <p:spPr>
          <a:xfrm>
            <a:off x="4280350" y="3605075"/>
            <a:ext cx="4602300" cy="981300"/>
          </a:xfrm>
          <a:prstGeom prst="rect">
            <a:avLst/>
          </a:prstGeom>
          <a:noFill/>
          <a:ln>
            <a:noFill/>
          </a:ln>
        </p:spPr>
        <p:txBody>
          <a:bodyPr anchorCtr="0" anchor="t" bIns="0" lIns="0" spcFirstLastPara="1" rIns="0" wrap="square" tIns="118100">
            <a:spAutoFit/>
          </a:bodyPr>
          <a:lstStyle/>
          <a:p>
            <a:pPr indent="0" lvl="0" marL="0" marR="5080" rtl="0" algn="l">
              <a:lnSpc>
                <a:spcPct val="115000"/>
              </a:lnSpc>
              <a:spcBef>
                <a:spcPts val="440"/>
              </a:spcBef>
              <a:spcAft>
                <a:spcPts val="0"/>
              </a:spcAft>
              <a:buClr>
                <a:srgbClr val="000000"/>
              </a:buClr>
              <a:buFont typeface="Arial"/>
              <a:buNone/>
            </a:pPr>
            <a:r>
              <a:rPr lang="en-US" sz="1000">
                <a:latin typeface="Tahoma"/>
                <a:ea typeface="Tahoma"/>
                <a:cs typeface="Tahoma"/>
                <a:sym typeface="Tahoma"/>
              </a:rPr>
              <a:t>The </a:t>
            </a:r>
            <a:r>
              <a:rPr b="1" lang="en-US" sz="1000">
                <a:latin typeface="Tahoma"/>
                <a:ea typeface="Tahoma"/>
                <a:cs typeface="Tahoma"/>
                <a:sym typeface="Tahoma"/>
              </a:rPr>
              <a:t>Referral</a:t>
            </a:r>
            <a:r>
              <a:rPr lang="en-US" sz="1000">
                <a:latin typeface="Tahoma"/>
                <a:ea typeface="Tahoma"/>
                <a:cs typeface="Tahoma"/>
                <a:sym typeface="Tahoma"/>
              </a:rPr>
              <a:t> channel contributes the most to the total conversions, accounting for 46.12% of all conversions. </a:t>
            </a:r>
            <a:r>
              <a:rPr b="1" lang="en-US" sz="1000">
                <a:latin typeface="Tahoma"/>
                <a:ea typeface="Tahoma"/>
                <a:cs typeface="Tahoma"/>
                <a:sym typeface="Tahoma"/>
              </a:rPr>
              <a:t>Organic Search</a:t>
            </a:r>
            <a:r>
              <a:rPr lang="en-US" sz="1000">
                <a:latin typeface="Tahoma"/>
                <a:ea typeface="Tahoma"/>
                <a:cs typeface="Tahoma"/>
                <a:sym typeface="Tahoma"/>
              </a:rPr>
              <a:t> is the second largest contributor with 29.86%, followed by </a:t>
            </a:r>
            <a:r>
              <a:rPr b="1" lang="en-US" sz="1000">
                <a:latin typeface="Tahoma"/>
                <a:ea typeface="Tahoma"/>
                <a:cs typeface="Tahoma"/>
                <a:sym typeface="Tahoma"/>
              </a:rPr>
              <a:t>Direct</a:t>
            </a:r>
            <a:r>
              <a:rPr lang="en-US" sz="1000">
                <a:latin typeface="Tahoma"/>
                <a:ea typeface="Tahoma"/>
                <a:cs typeface="Tahoma"/>
                <a:sym typeface="Tahoma"/>
              </a:rPr>
              <a:t> with 17.73%. </a:t>
            </a:r>
            <a:r>
              <a:rPr b="1" lang="en-US" sz="1000">
                <a:latin typeface="Tahoma"/>
                <a:ea typeface="Tahoma"/>
                <a:cs typeface="Tahoma"/>
                <a:sym typeface="Tahoma"/>
              </a:rPr>
              <a:t>Paid Search</a:t>
            </a:r>
            <a:r>
              <a:rPr lang="en-US" sz="1000">
                <a:latin typeface="Tahoma"/>
                <a:ea typeface="Tahoma"/>
                <a:cs typeface="Tahoma"/>
                <a:sym typeface="Tahoma"/>
              </a:rPr>
              <a:t> channels contribute 4.06% to the total conversions. The </a:t>
            </a:r>
            <a:r>
              <a:rPr b="1" lang="en-US" sz="1000">
                <a:latin typeface="Tahoma"/>
                <a:ea typeface="Tahoma"/>
                <a:cs typeface="Tahoma"/>
                <a:sym typeface="Tahoma"/>
              </a:rPr>
              <a:t>Display</a:t>
            </a:r>
            <a:r>
              <a:rPr lang="en-US" sz="1000">
                <a:latin typeface="Tahoma"/>
                <a:ea typeface="Tahoma"/>
                <a:cs typeface="Tahoma"/>
                <a:sym typeface="Tahoma"/>
              </a:rPr>
              <a:t> channel accounts for 1.23%, and </a:t>
            </a:r>
            <a:r>
              <a:rPr b="1" lang="en-US" sz="1000">
                <a:latin typeface="Tahoma"/>
                <a:ea typeface="Tahoma"/>
                <a:cs typeface="Tahoma"/>
                <a:sym typeface="Tahoma"/>
              </a:rPr>
              <a:t>Social</a:t>
            </a:r>
            <a:r>
              <a:rPr lang="en-US" sz="1000">
                <a:latin typeface="Tahoma"/>
                <a:ea typeface="Tahoma"/>
                <a:cs typeface="Tahoma"/>
                <a:sym typeface="Tahoma"/>
              </a:rPr>
              <a:t> contributes 0.90%. </a:t>
            </a:r>
            <a:r>
              <a:rPr b="1" lang="en-US" sz="1000">
                <a:latin typeface="Tahoma"/>
                <a:ea typeface="Tahoma"/>
                <a:cs typeface="Tahoma"/>
                <a:sym typeface="Tahoma"/>
              </a:rPr>
              <a:t>Affiliates</a:t>
            </a:r>
            <a:r>
              <a:rPr lang="en-US" sz="1000">
                <a:latin typeface="Tahoma"/>
                <a:ea typeface="Tahoma"/>
                <a:cs typeface="Tahoma"/>
                <a:sym typeface="Tahoma"/>
              </a:rPr>
              <a:t> have a minimal contribution of 0.08%.</a:t>
            </a:r>
            <a:endParaRPr sz="1000">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 name="Shape 163"/>
        <p:cNvGrpSpPr/>
        <p:nvPr/>
      </p:nvGrpSpPr>
      <p:grpSpPr>
        <a:xfrm>
          <a:off x="0" y="0"/>
          <a:ext cx="0" cy="0"/>
          <a:chOff x="0" y="0"/>
          <a:chExt cx="0" cy="0"/>
        </a:xfrm>
      </p:grpSpPr>
      <p:pic>
        <p:nvPicPr>
          <p:cNvPr id="164" name="Google Shape;164;g2e1ec44b695_0_334"/>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165" name="Google Shape;165;g2e1ec44b695_0_334"/>
          <p:cNvSpPr txBox="1"/>
          <p:nvPr/>
        </p:nvSpPr>
        <p:spPr>
          <a:xfrm>
            <a:off x="621447" y="4822587"/>
            <a:ext cx="800100" cy="107700"/>
          </a:xfrm>
          <a:prstGeom prst="rect">
            <a:avLst/>
          </a:prstGeom>
          <a:noFill/>
          <a:ln>
            <a:noFill/>
          </a:ln>
        </p:spPr>
        <p:txBody>
          <a:bodyPr anchorCtr="0" anchor="t" bIns="0" lIns="0" spcFirstLastPara="1" rIns="0" wrap="square" tIns="0">
            <a:spAutoFit/>
          </a:bodyPr>
          <a:lstStyle/>
          <a:p>
            <a:pPr indent="0" lvl="0" marL="0" marR="0" rtl="0" algn="l">
              <a:lnSpc>
                <a:spcPct val="118571"/>
              </a:lnSpc>
              <a:spcBef>
                <a:spcPts val="0"/>
              </a:spcBef>
              <a:spcAft>
                <a:spcPts val="0"/>
              </a:spcAft>
              <a:buNone/>
            </a:pPr>
            <a:r>
              <a:rPr lang="en-US" sz="700">
                <a:solidFill>
                  <a:srgbClr val="999999"/>
                </a:solidFill>
                <a:latin typeface="Tahoma"/>
                <a:ea typeface="Tahoma"/>
                <a:cs typeface="Tahoma"/>
                <a:sym typeface="Tahoma"/>
              </a:rPr>
              <a:t>Conﬁdential content</a:t>
            </a:r>
            <a:endParaRPr sz="700">
              <a:latin typeface="Tahoma"/>
              <a:ea typeface="Tahoma"/>
              <a:cs typeface="Tahoma"/>
              <a:sym typeface="Tahoma"/>
            </a:endParaRPr>
          </a:p>
        </p:txBody>
      </p:sp>
      <p:pic>
        <p:nvPicPr>
          <p:cNvPr id="166" name="Google Shape;166;g2e1ec44b695_0_334"/>
          <p:cNvPicPr preferRelativeResize="0"/>
          <p:nvPr/>
        </p:nvPicPr>
        <p:blipFill rotWithShape="1">
          <a:blip r:embed="rId4">
            <a:alphaModFix/>
          </a:blip>
          <a:srcRect b="0" l="0" r="0" t="0"/>
          <a:stretch/>
        </p:blipFill>
        <p:spPr>
          <a:xfrm>
            <a:off x="568650" y="4478475"/>
            <a:ext cx="1871478" cy="557157"/>
          </a:xfrm>
          <a:prstGeom prst="rect">
            <a:avLst/>
          </a:prstGeom>
          <a:noFill/>
          <a:ln>
            <a:noFill/>
          </a:ln>
        </p:spPr>
      </p:pic>
      <p:sp>
        <p:nvSpPr>
          <p:cNvPr id="167" name="Google Shape;167;g2e1ec44b695_0_334"/>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Tahoma"/>
                <a:ea typeface="Tahoma"/>
                <a:cs typeface="Tahoma"/>
                <a:sym typeface="Tahoma"/>
              </a:rPr>
              <a:t>SHAPLEY</a:t>
            </a:r>
            <a:r>
              <a:rPr lang="en-US" sz="1800">
                <a:solidFill>
                  <a:schemeClr val="dk1"/>
                </a:solidFill>
                <a:latin typeface="Tahoma"/>
                <a:ea typeface="Tahoma"/>
                <a:cs typeface="Tahoma"/>
                <a:sym typeface="Tahoma"/>
              </a:rPr>
              <a:t> </a:t>
            </a:r>
            <a:r>
              <a:rPr lang="en-US" sz="1600">
                <a:solidFill>
                  <a:srgbClr val="E43E30"/>
                </a:solidFill>
                <a:latin typeface="Tahoma"/>
                <a:ea typeface="Tahoma"/>
                <a:cs typeface="Tahoma"/>
                <a:sym typeface="Tahoma"/>
              </a:rPr>
              <a:t>VALUE</a:t>
            </a:r>
            <a:endParaRPr sz="1600">
              <a:solidFill>
                <a:srgbClr val="E43E30"/>
              </a:solidFill>
              <a:latin typeface="Tahoma"/>
              <a:ea typeface="Tahoma"/>
              <a:cs typeface="Tahoma"/>
              <a:sym typeface="Tahoma"/>
            </a:endParaRPr>
          </a:p>
          <a:p>
            <a:pPr indent="0" lvl="0" marL="0" rtl="0" algn="l">
              <a:spcBef>
                <a:spcPts val="0"/>
              </a:spcBef>
              <a:spcAft>
                <a:spcPts val="0"/>
              </a:spcAft>
              <a:buNone/>
            </a:pPr>
            <a:r>
              <a:rPr lang="en-US" sz="1600">
                <a:solidFill>
                  <a:schemeClr val="dk1"/>
                </a:solidFill>
                <a:latin typeface="Tahoma"/>
                <a:ea typeface="Tahoma"/>
                <a:cs typeface="Tahoma"/>
                <a:sym typeface="Tahoma"/>
              </a:rPr>
              <a:t>MODEL</a:t>
            </a:r>
            <a:endParaRPr sz="1600">
              <a:solidFill>
                <a:schemeClr val="dk1"/>
              </a:solidFill>
              <a:latin typeface="Tahoma"/>
              <a:ea typeface="Tahoma"/>
              <a:cs typeface="Tahoma"/>
              <a:sym typeface="Tahoma"/>
            </a:endParaRPr>
          </a:p>
        </p:txBody>
      </p:sp>
      <p:sp>
        <p:nvSpPr>
          <p:cNvPr id="168" name="Google Shape;168;g2e1ec44b695_0_334"/>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9" name="Google Shape;169;g2e1ec44b695_0_334"/>
          <p:cNvSpPr/>
          <p:nvPr/>
        </p:nvSpPr>
        <p:spPr>
          <a:xfrm>
            <a:off x="5895993" y="2334242"/>
            <a:ext cx="19" cy="0"/>
          </a:xfrm>
          <a:custGeom>
            <a:rect b="b" l="l" r="r" t="t"/>
            <a:pathLst>
              <a:path extrusionOk="0" h="0"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e1ec44b695_0_334"/>
          <p:cNvSpPr txBox="1"/>
          <p:nvPr/>
        </p:nvSpPr>
        <p:spPr>
          <a:xfrm>
            <a:off x="1978300" y="711475"/>
            <a:ext cx="3324000" cy="15969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What it is?</a:t>
            </a:r>
            <a:endParaRPr>
              <a:latin typeface="Georgia"/>
              <a:ea typeface="Georgia"/>
              <a:cs typeface="Georgia"/>
              <a:sym typeface="Georgia"/>
            </a:endParaRPr>
          </a:p>
          <a:p>
            <a:pPr indent="0" lvl="0" marL="12700" marR="5080" rtl="0" algn="l">
              <a:lnSpc>
                <a:spcPct val="100000"/>
              </a:lnSpc>
              <a:spcBef>
                <a:spcPts val="1000"/>
              </a:spcBef>
              <a:spcAft>
                <a:spcPts val="0"/>
              </a:spcAft>
              <a:buClr>
                <a:srgbClr val="000000"/>
              </a:buClr>
              <a:buFont typeface="Arial"/>
              <a:buNone/>
            </a:pPr>
            <a:r>
              <a:rPr lang="en-US" sz="1000">
                <a:latin typeface="Tahoma"/>
                <a:ea typeface="Tahoma"/>
                <a:cs typeface="Tahoma"/>
                <a:sym typeface="Tahoma"/>
              </a:rPr>
              <a:t>The Shapley Value is a method from cooperative game theory used to fairly distribute the total gain (or payoff) among players based on their contributions. In marketing attribution, the "players" are different marketing channels or touchpoints that a user interacts with before converting.</a:t>
            </a:r>
            <a:endParaRPr sz="1000">
              <a:latin typeface="Tahoma"/>
              <a:ea typeface="Tahoma"/>
              <a:cs typeface="Tahoma"/>
              <a:sym typeface="Tahoma"/>
            </a:endParaRPr>
          </a:p>
          <a:p>
            <a:pPr indent="0" lvl="0" marL="12700" marR="5080" rtl="0" algn="l">
              <a:lnSpc>
                <a:spcPct val="100000"/>
              </a:lnSpc>
              <a:spcBef>
                <a:spcPts val="440"/>
              </a:spcBef>
              <a:spcAft>
                <a:spcPts val="0"/>
              </a:spcAft>
              <a:buClr>
                <a:srgbClr val="000000"/>
              </a:buClr>
              <a:buFont typeface="Arial"/>
              <a:buNone/>
            </a:pPr>
            <a:r>
              <a:t/>
            </a:r>
            <a:endParaRPr sz="1000">
              <a:latin typeface="Tahoma"/>
              <a:ea typeface="Tahoma"/>
              <a:cs typeface="Tahoma"/>
              <a:sym typeface="Tahoma"/>
            </a:endParaRPr>
          </a:p>
        </p:txBody>
      </p:sp>
      <p:pic>
        <p:nvPicPr>
          <p:cNvPr id="171" name="Google Shape;171;g2e1ec44b695_0_334"/>
          <p:cNvPicPr preferRelativeResize="0"/>
          <p:nvPr/>
        </p:nvPicPr>
        <p:blipFill>
          <a:blip r:embed="rId5">
            <a:alphaModFix/>
          </a:blip>
          <a:stretch>
            <a:fillRect/>
          </a:stretch>
        </p:blipFill>
        <p:spPr>
          <a:xfrm>
            <a:off x="5839800" y="243125"/>
            <a:ext cx="3195099" cy="1983850"/>
          </a:xfrm>
          <a:prstGeom prst="rect">
            <a:avLst/>
          </a:prstGeom>
          <a:noFill/>
          <a:ln>
            <a:noFill/>
          </a:ln>
        </p:spPr>
      </p:pic>
      <p:pic>
        <p:nvPicPr>
          <p:cNvPr id="172" name="Google Shape;172;g2e1ec44b695_0_334"/>
          <p:cNvPicPr preferRelativeResize="0"/>
          <p:nvPr/>
        </p:nvPicPr>
        <p:blipFill>
          <a:blip r:embed="rId6">
            <a:alphaModFix/>
          </a:blip>
          <a:stretch>
            <a:fillRect/>
          </a:stretch>
        </p:blipFill>
        <p:spPr>
          <a:xfrm>
            <a:off x="1827125" y="2215613"/>
            <a:ext cx="4244275" cy="2820012"/>
          </a:xfrm>
          <a:prstGeom prst="rect">
            <a:avLst/>
          </a:prstGeom>
          <a:noFill/>
          <a:ln>
            <a:noFill/>
          </a:ln>
        </p:spPr>
      </p:pic>
      <p:sp>
        <p:nvSpPr>
          <p:cNvPr id="173" name="Google Shape;173;g2e1ec44b695_0_334"/>
          <p:cNvSpPr txBox="1"/>
          <p:nvPr/>
        </p:nvSpPr>
        <p:spPr>
          <a:xfrm>
            <a:off x="6163825" y="2402175"/>
            <a:ext cx="3258600" cy="13815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How it works?</a:t>
            </a:r>
            <a:endParaRPr sz="1000">
              <a:latin typeface="Tahoma"/>
              <a:ea typeface="Tahoma"/>
              <a:cs typeface="Tahoma"/>
              <a:sym typeface="Tahoma"/>
            </a:endParaRPr>
          </a:p>
          <a:p>
            <a:pPr indent="-292100" lvl="0" marL="457200" rtl="0" algn="l">
              <a:lnSpc>
                <a:spcPct val="115000"/>
              </a:lnSpc>
              <a:spcBef>
                <a:spcPts val="1000"/>
              </a:spcBef>
              <a:spcAft>
                <a:spcPts val="0"/>
              </a:spcAft>
              <a:buSzPts val="1000"/>
              <a:buFont typeface="Tahoma"/>
              <a:buAutoNum type="arabicPeriod"/>
            </a:pPr>
            <a:r>
              <a:rPr lang="en-US" sz="1000">
                <a:latin typeface="Tahoma"/>
                <a:ea typeface="Tahoma"/>
                <a:cs typeface="Tahoma"/>
                <a:sym typeface="Tahoma"/>
              </a:rPr>
              <a:t>Identify All Touchpoints.</a:t>
            </a:r>
            <a:endParaRPr sz="1000">
              <a:latin typeface="Tahoma"/>
              <a:ea typeface="Tahoma"/>
              <a:cs typeface="Tahoma"/>
              <a:sym typeface="Tahoma"/>
            </a:endParaRPr>
          </a:p>
          <a:p>
            <a:pPr indent="-292100" lvl="0" marL="457200" rtl="0" algn="l">
              <a:lnSpc>
                <a:spcPct val="115000"/>
              </a:lnSpc>
              <a:spcBef>
                <a:spcPts val="0"/>
              </a:spcBef>
              <a:spcAft>
                <a:spcPts val="0"/>
              </a:spcAft>
              <a:buSzPts val="1000"/>
              <a:buFont typeface="Tahoma"/>
              <a:buAutoNum type="arabicPeriod"/>
            </a:pPr>
            <a:r>
              <a:rPr lang="en-US" sz="1000">
                <a:latin typeface="Tahoma"/>
                <a:ea typeface="Tahoma"/>
                <a:cs typeface="Tahoma"/>
                <a:sym typeface="Tahoma"/>
              </a:rPr>
              <a:t>Calculate Marginal Contribution.</a:t>
            </a:r>
            <a:endParaRPr sz="1000">
              <a:latin typeface="Tahoma"/>
              <a:ea typeface="Tahoma"/>
              <a:cs typeface="Tahoma"/>
              <a:sym typeface="Tahoma"/>
            </a:endParaRPr>
          </a:p>
          <a:p>
            <a:pPr indent="-292100" lvl="0" marL="457200" rtl="0" algn="l">
              <a:lnSpc>
                <a:spcPct val="115000"/>
              </a:lnSpc>
              <a:spcBef>
                <a:spcPts val="0"/>
              </a:spcBef>
              <a:spcAft>
                <a:spcPts val="0"/>
              </a:spcAft>
              <a:buSzPts val="1000"/>
              <a:buFont typeface="Tahoma"/>
              <a:buAutoNum type="arabicPeriod"/>
            </a:pPr>
            <a:r>
              <a:rPr lang="en-US" sz="1000">
                <a:solidFill>
                  <a:schemeClr val="dk1"/>
                </a:solidFill>
                <a:latin typeface="Tahoma"/>
                <a:ea typeface="Tahoma"/>
                <a:cs typeface="Tahoma"/>
                <a:sym typeface="Tahoma"/>
              </a:rPr>
              <a:t>Calculate </a:t>
            </a:r>
            <a:r>
              <a:rPr lang="en-US" sz="1000">
                <a:latin typeface="Tahoma"/>
                <a:ea typeface="Tahoma"/>
                <a:cs typeface="Tahoma"/>
                <a:sym typeface="Tahoma"/>
              </a:rPr>
              <a:t>Average Contributions.</a:t>
            </a:r>
            <a:endParaRPr sz="1000">
              <a:latin typeface="Tahoma"/>
              <a:ea typeface="Tahoma"/>
              <a:cs typeface="Tahoma"/>
              <a:sym typeface="Tahoma"/>
            </a:endParaRPr>
          </a:p>
          <a:p>
            <a:pPr indent="-292100" lvl="0" marL="457200" rtl="0" algn="l">
              <a:lnSpc>
                <a:spcPct val="115000"/>
              </a:lnSpc>
              <a:spcBef>
                <a:spcPts val="0"/>
              </a:spcBef>
              <a:spcAft>
                <a:spcPts val="0"/>
              </a:spcAft>
              <a:buSzPts val="1000"/>
              <a:buFont typeface="Tahoma"/>
              <a:buAutoNum type="arabicPeriod"/>
            </a:pPr>
            <a:r>
              <a:rPr lang="en-US" sz="1000">
                <a:latin typeface="Tahoma"/>
                <a:ea typeface="Tahoma"/>
                <a:cs typeface="Tahoma"/>
                <a:sym typeface="Tahoma"/>
              </a:rPr>
              <a:t>Distribute Credit.</a:t>
            </a:r>
            <a:endParaRPr sz="1000">
              <a:latin typeface="Tahoma"/>
              <a:ea typeface="Tahoma"/>
              <a:cs typeface="Tahoma"/>
              <a:sym typeface="Tahoma"/>
            </a:endParaRPr>
          </a:p>
          <a:p>
            <a:pPr indent="0" lvl="0" marL="0" marR="5080" rtl="0" algn="l">
              <a:lnSpc>
                <a:spcPct val="100000"/>
              </a:lnSpc>
              <a:spcBef>
                <a:spcPts val="440"/>
              </a:spcBef>
              <a:spcAft>
                <a:spcPts val="0"/>
              </a:spcAft>
              <a:buClr>
                <a:srgbClr val="000000"/>
              </a:buClr>
              <a:buFont typeface="Arial"/>
              <a:buNone/>
            </a:pPr>
            <a:r>
              <a:t/>
            </a:r>
            <a:endParaRPr sz="1000">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 name="Shape 177"/>
        <p:cNvGrpSpPr/>
        <p:nvPr/>
      </p:nvGrpSpPr>
      <p:grpSpPr>
        <a:xfrm>
          <a:off x="0" y="0"/>
          <a:ext cx="0" cy="0"/>
          <a:chOff x="0" y="0"/>
          <a:chExt cx="0" cy="0"/>
        </a:xfrm>
      </p:grpSpPr>
      <p:pic>
        <p:nvPicPr>
          <p:cNvPr id="178" name="Google Shape;178;g2e2e80da872_1_15"/>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179" name="Google Shape;179;g2e2e80da872_1_15"/>
          <p:cNvSpPr txBox="1"/>
          <p:nvPr/>
        </p:nvSpPr>
        <p:spPr>
          <a:xfrm>
            <a:off x="621447" y="4822587"/>
            <a:ext cx="800100" cy="107700"/>
          </a:xfrm>
          <a:prstGeom prst="rect">
            <a:avLst/>
          </a:prstGeom>
          <a:noFill/>
          <a:ln>
            <a:noFill/>
          </a:ln>
        </p:spPr>
        <p:txBody>
          <a:bodyPr anchorCtr="0" anchor="t" bIns="0" lIns="0" spcFirstLastPara="1" rIns="0" wrap="square" tIns="0">
            <a:spAutoFit/>
          </a:bodyPr>
          <a:lstStyle/>
          <a:p>
            <a:pPr indent="0" lvl="0" marL="0" marR="0" rtl="0" algn="l">
              <a:lnSpc>
                <a:spcPct val="118571"/>
              </a:lnSpc>
              <a:spcBef>
                <a:spcPts val="0"/>
              </a:spcBef>
              <a:spcAft>
                <a:spcPts val="0"/>
              </a:spcAft>
              <a:buNone/>
            </a:pPr>
            <a:r>
              <a:rPr lang="en-US" sz="700">
                <a:solidFill>
                  <a:srgbClr val="999999"/>
                </a:solidFill>
                <a:latin typeface="Tahoma"/>
                <a:ea typeface="Tahoma"/>
                <a:cs typeface="Tahoma"/>
                <a:sym typeface="Tahoma"/>
              </a:rPr>
              <a:t>Conﬁdential content</a:t>
            </a:r>
            <a:endParaRPr sz="700">
              <a:latin typeface="Tahoma"/>
              <a:ea typeface="Tahoma"/>
              <a:cs typeface="Tahoma"/>
              <a:sym typeface="Tahoma"/>
            </a:endParaRPr>
          </a:p>
        </p:txBody>
      </p:sp>
      <p:pic>
        <p:nvPicPr>
          <p:cNvPr id="180" name="Google Shape;180;g2e2e80da872_1_15"/>
          <p:cNvPicPr preferRelativeResize="0"/>
          <p:nvPr/>
        </p:nvPicPr>
        <p:blipFill rotWithShape="1">
          <a:blip r:embed="rId4">
            <a:alphaModFix/>
          </a:blip>
          <a:srcRect b="0" l="0" r="0" t="0"/>
          <a:stretch/>
        </p:blipFill>
        <p:spPr>
          <a:xfrm>
            <a:off x="568650" y="4478475"/>
            <a:ext cx="1871478" cy="557157"/>
          </a:xfrm>
          <a:prstGeom prst="rect">
            <a:avLst/>
          </a:prstGeom>
          <a:noFill/>
          <a:ln>
            <a:noFill/>
          </a:ln>
        </p:spPr>
      </p:pic>
      <p:sp>
        <p:nvSpPr>
          <p:cNvPr id="181" name="Google Shape;181;g2e2e80da872_1_15"/>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Tahoma"/>
                <a:ea typeface="Tahoma"/>
                <a:cs typeface="Tahoma"/>
                <a:sym typeface="Tahoma"/>
              </a:rPr>
              <a:t>DATA-</a:t>
            </a:r>
            <a:r>
              <a:rPr lang="en-US" sz="1600">
                <a:solidFill>
                  <a:srgbClr val="E43E30"/>
                </a:solidFill>
                <a:latin typeface="Tahoma"/>
                <a:ea typeface="Tahoma"/>
                <a:cs typeface="Tahoma"/>
                <a:sym typeface="Tahoma"/>
              </a:rPr>
              <a:t>DRIVEN</a:t>
            </a:r>
            <a:r>
              <a:rPr lang="en-US" sz="1600">
                <a:solidFill>
                  <a:schemeClr val="dk1"/>
                </a:solidFill>
                <a:latin typeface="Tahoma"/>
                <a:ea typeface="Tahoma"/>
                <a:cs typeface="Tahoma"/>
                <a:sym typeface="Tahoma"/>
              </a:rPr>
              <a:t> (MARKOV</a:t>
            </a:r>
            <a:r>
              <a:rPr lang="en-US" sz="1800">
                <a:solidFill>
                  <a:schemeClr val="dk1"/>
                </a:solidFill>
                <a:latin typeface="Tahoma"/>
                <a:ea typeface="Tahoma"/>
                <a:cs typeface="Tahoma"/>
                <a:sym typeface="Tahoma"/>
              </a:rPr>
              <a:t> </a:t>
            </a:r>
            <a:r>
              <a:rPr lang="en-US" sz="1600">
                <a:solidFill>
                  <a:srgbClr val="E43E30"/>
                </a:solidFill>
                <a:latin typeface="Tahoma"/>
                <a:ea typeface="Tahoma"/>
                <a:cs typeface="Tahoma"/>
                <a:sym typeface="Tahoma"/>
              </a:rPr>
              <a:t>CHAIN)</a:t>
            </a:r>
            <a:endParaRPr sz="1600">
              <a:solidFill>
                <a:srgbClr val="E43E30"/>
              </a:solidFill>
              <a:latin typeface="Tahoma"/>
              <a:ea typeface="Tahoma"/>
              <a:cs typeface="Tahoma"/>
              <a:sym typeface="Tahoma"/>
            </a:endParaRPr>
          </a:p>
          <a:p>
            <a:pPr indent="0" lvl="0" marL="0" rtl="0" algn="l">
              <a:spcBef>
                <a:spcPts val="0"/>
              </a:spcBef>
              <a:spcAft>
                <a:spcPts val="0"/>
              </a:spcAft>
              <a:buNone/>
            </a:pPr>
            <a:r>
              <a:rPr lang="en-US" sz="1600">
                <a:solidFill>
                  <a:schemeClr val="dk1"/>
                </a:solidFill>
                <a:latin typeface="Tahoma"/>
                <a:ea typeface="Tahoma"/>
                <a:cs typeface="Tahoma"/>
                <a:sym typeface="Tahoma"/>
              </a:rPr>
              <a:t>MODEL</a:t>
            </a:r>
            <a:endParaRPr sz="1600">
              <a:solidFill>
                <a:schemeClr val="dk1"/>
              </a:solidFill>
              <a:latin typeface="Tahoma"/>
              <a:ea typeface="Tahoma"/>
              <a:cs typeface="Tahoma"/>
              <a:sym typeface="Tahoma"/>
            </a:endParaRPr>
          </a:p>
        </p:txBody>
      </p:sp>
      <p:sp>
        <p:nvSpPr>
          <p:cNvPr id="182" name="Google Shape;182;g2e2e80da872_1_15"/>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3" name="Google Shape;183;g2e2e80da872_1_15"/>
          <p:cNvSpPr/>
          <p:nvPr/>
        </p:nvSpPr>
        <p:spPr>
          <a:xfrm>
            <a:off x="5895993" y="2334242"/>
            <a:ext cx="19" cy="0"/>
          </a:xfrm>
          <a:custGeom>
            <a:rect b="b" l="l" r="r" t="t"/>
            <a:pathLst>
              <a:path extrusionOk="0" h="0"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e2e80da872_1_15"/>
          <p:cNvSpPr txBox="1"/>
          <p:nvPr/>
        </p:nvSpPr>
        <p:spPr>
          <a:xfrm>
            <a:off x="1978300" y="711475"/>
            <a:ext cx="3454200" cy="15969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What it is?</a:t>
            </a:r>
            <a:endParaRPr>
              <a:latin typeface="Georgia"/>
              <a:ea typeface="Georgia"/>
              <a:cs typeface="Georgia"/>
              <a:sym typeface="Georgia"/>
            </a:endParaRPr>
          </a:p>
          <a:p>
            <a:pPr indent="0" lvl="0" marL="12700" marR="5080" rtl="0" algn="just">
              <a:lnSpc>
                <a:spcPct val="100000"/>
              </a:lnSpc>
              <a:spcBef>
                <a:spcPts val="1000"/>
              </a:spcBef>
              <a:spcAft>
                <a:spcPts val="0"/>
              </a:spcAft>
              <a:buClr>
                <a:srgbClr val="000000"/>
              </a:buClr>
              <a:buFont typeface="Arial"/>
              <a:buNone/>
            </a:pPr>
            <a:r>
              <a:rPr lang="en-US" sz="1000">
                <a:latin typeface="Tahoma"/>
                <a:ea typeface="Tahoma"/>
                <a:cs typeface="Tahoma"/>
                <a:sym typeface="Tahoma"/>
              </a:rPr>
              <a:t>Markov chain attribution models credit marketing touchpoints based on the likelihood of a customer moving from one touchpoint to another before converting. They analyze sequential interactions to evaluate each touchpoint's influence on conversion, offering insights into channel effectiveness.</a:t>
            </a:r>
            <a:endParaRPr sz="1000">
              <a:latin typeface="Tahoma"/>
              <a:ea typeface="Tahoma"/>
              <a:cs typeface="Tahoma"/>
              <a:sym typeface="Tahoma"/>
            </a:endParaRPr>
          </a:p>
          <a:p>
            <a:pPr indent="0" lvl="0" marL="12700" marR="5080" rtl="0" algn="l">
              <a:lnSpc>
                <a:spcPct val="100000"/>
              </a:lnSpc>
              <a:spcBef>
                <a:spcPts val="440"/>
              </a:spcBef>
              <a:spcAft>
                <a:spcPts val="0"/>
              </a:spcAft>
              <a:buClr>
                <a:srgbClr val="000000"/>
              </a:buClr>
              <a:buFont typeface="Arial"/>
              <a:buNone/>
            </a:pPr>
            <a:r>
              <a:t/>
            </a:r>
            <a:endParaRPr sz="1000">
              <a:latin typeface="Tahoma"/>
              <a:ea typeface="Tahoma"/>
              <a:cs typeface="Tahoma"/>
              <a:sym typeface="Tahoma"/>
            </a:endParaRPr>
          </a:p>
        </p:txBody>
      </p:sp>
      <p:sp>
        <p:nvSpPr>
          <p:cNvPr id="185" name="Google Shape;185;g2e2e80da872_1_15"/>
          <p:cNvSpPr txBox="1"/>
          <p:nvPr/>
        </p:nvSpPr>
        <p:spPr>
          <a:xfrm>
            <a:off x="6163825" y="3164175"/>
            <a:ext cx="3258600" cy="15585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How it works?</a:t>
            </a:r>
            <a:endParaRPr sz="1000">
              <a:latin typeface="Tahoma"/>
              <a:ea typeface="Tahoma"/>
              <a:cs typeface="Tahoma"/>
              <a:sym typeface="Tahoma"/>
            </a:endParaRPr>
          </a:p>
          <a:p>
            <a:pPr indent="-292100" lvl="0" marL="457200" rtl="0" algn="l">
              <a:lnSpc>
                <a:spcPct val="115000"/>
              </a:lnSpc>
              <a:spcBef>
                <a:spcPts val="1000"/>
              </a:spcBef>
              <a:spcAft>
                <a:spcPts val="0"/>
              </a:spcAft>
              <a:buSzPts val="1000"/>
              <a:buFont typeface="Tahoma"/>
              <a:buAutoNum type="arabicPeriod"/>
            </a:pPr>
            <a:r>
              <a:rPr lang="en-US" sz="1000">
                <a:latin typeface="Tahoma"/>
                <a:ea typeface="Tahoma"/>
                <a:cs typeface="Tahoma"/>
                <a:sym typeface="Tahoma"/>
              </a:rPr>
              <a:t>Define touchpoint sequence</a:t>
            </a:r>
            <a:endParaRPr sz="1000">
              <a:latin typeface="Tahoma"/>
              <a:ea typeface="Tahoma"/>
              <a:cs typeface="Tahoma"/>
              <a:sym typeface="Tahoma"/>
            </a:endParaRPr>
          </a:p>
          <a:p>
            <a:pPr indent="-292100" lvl="0" marL="457200" rtl="0" algn="l">
              <a:lnSpc>
                <a:spcPct val="115000"/>
              </a:lnSpc>
              <a:spcBef>
                <a:spcPts val="0"/>
              </a:spcBef>
              <a:spcAft>
                <a:spcPts val="0"/>
              </a:spcAft>
              <a:buSzPts val="1000"/>
              <a:buFont typeface="Tahoma"/>
              <a:buAutoNum type="arabicPeriod"/>
            </a:pPr>
            <a:r>
              <a:rPr lang="en-US" sz="1000">
                <a:latin typeface="Tahoma"/>
                <a:ea typeface="Tahoma"/>
                <a:cs typeface="Tahoma"/>
                <a:sym typeface="Tahoma"/>
              </a:rPr>
              <a:t>Calculate transition probabilities</a:t>
            </a:r>
            <a:endParaRPr sz="1000">
              <a:latin typeface="Tahoma"/>
              <a:ea typeface="Tahoma"/>
              <a:cs typeface="Tahoma"/>
              <a:sym typeface="Tahoma"/>
            </a:endParaRPr>
          </a:p>
          <a:p>
            <a:pPr indent="-292100" lvl="0" marL="457200" rtl="0" algn="l">
              <a:lnSpc>
                <a:spcPct val="115000"/>
              </a:lnSpc>
              <a:spcBef>
                <a:spcPts val="0"/>
              </a:spcBef>
              <a:spcAft>
                <a:spcPts val="0"/>
              </a:spcAft>
              <a:buSzPts val="1000"/>
              <a:buFont typeface="Tahoma"/>
              <a:buAutoNum type="arabicPeriod"/>
            </a:pPr>
            <a:r>
              <a:rPr lang="en-US" sz="1000">
                <a:latin typeface="Tahoma"/>
                <a:ea typeface="Tahoma"/>
                <a:cs typeface="Tahoma"/>
                <a:sym typeface="Tahoma"/>
              </a:rPr>
              <a:t>Construct Markov chain model</a:t>
            </a:r>
            <a:endParaRPr sz="1000">
              <a:latin typeface="Tahoma"/>
              <a:ea typeface="Tahoma"/>
              <a:cs typeface="Tahoma"/>
              <a:sym typeface="Tahoma"/>
            </a:endParaRPr>
          </a:p>
          <a:p>
            <a:pPr indent="-292100" lvl="0" marL="457200" rtl="0" algn="l">
              <a:lnSpc>
                <a:spcPct val="115000"/>
              </a:lnSpc>
              <a:spcBef>
                <a:spcPts val="0"/>
              </a:spcBef>
              <a:spcAft>
                <a:spcPts val="0"/>
              </a:spcAft>
              <a:buSzPts val="1000"/>
              <a:buFont typeface="Tahoma"/>
              <a:buAutoNum type="arabicPeriod"/>
            </a:pPr>
            <a:r>
              <a:rPr lang="en-US" sz="1000">
                <a:latin typeface="Tahoma"/>
                <a:ea typeface="Tahoma"/>
                <a:cs typeface="Tahoma"/>
                <a:sym typeface="Tahoma"/>
              </a:rPr>
              <a:t>Apply to customer journeys</a:t>
            </a:r>
            <a:endParaRPr sz="1000">
              <a:latin typeface="Tahoma"/>
              <a:ea typeface="Tahoma"/>
              <a:cs typeface="Tahoma"/>
              <a:sym typeface="Tahoma"/>
            </a:endParaRPr>
          </a:p>
          <a:p>
            <a:pPr indent="-292100" lvl="0" marL="457200" rtl="0" algn="l">
              <a:lnSpc>
                <a:spcPct val="115000"/>
              </a:lnSpc>
              <a:spcBef>
                <a:spcPts val="0"/>
              </a:spcBef>
              <a:spcAft>
                <a:spcPts val="0"/>
              </a:spcAft>
              <a:buSzPts val="1000"/>
              <a:buFont typeface="Tahoma"/>
              <a:buAutoNum type="arabicPeriod"/>
            </a:pPr>
            <a:r>
              <a:rPr lang="en-US" sz="1000">
                <a:latin typeface="Tahoma"/>
                <a:ea typeface="Tahoma"/>
                <a:cs typeface="Tahoma"/>
                <a:sym typeface="Tahoma"/>
              </a:rPr>
              <a:t>Optimize marketing strategies</a:t>
            </a:r>
            <a:endParaRPr sz="1000">
              <a:latin typeface="Tahoma"/>
              <a:ea typeface="Tahoma"/>
              <a:cs typeface="Tahoma"/>
              <a:sym typeface="Tahoma"/>
            </a:endParaRPr>
          </a:p>
          <a:p>
            <a:pPr indent="0" lvl="0" marL="0" marR="5080" rtl="0" algn="l">
              <a:lnSpc>
                <a:spcPct val="100000"/>
              </a:lnSpc>
              <a:spcBef>
                <a:spcPts val="440"/>
              </a:spcBef>
              <a:spcAft>
                <a:spcPts val="0"/>
              </a:spcAft>
              <a:buClr>
                <a:srgbClr val="000000"/>
              </a:buClr>
              <a:buFont typeface="Arial"/>
              <a:buNone/>
            </a:pPr>
            <a:r>
              <a:t/>
            </a:r>
            <a:endParaRPr sz="1000">
              <a:latin typeface="Tahoma"/>
              <a:ea typeface="Tahoma"/>
              <a:cs typeface="Tahoma"/>
              <a:sym typeface="Tahoma"/>
            </a:endParaRPr>
          </a:p>
        </p:txBody>
      </p:sp>
      <p:pic>
        <p:nvPicPr>
          <p:cNvPr id="186" name="Google Shape;186;g2e2e80da872_1_15"/>
          <p:cNvPicPr preferRelativeResize="0"/>
          <p:nvPr/>
        </p:nvPicPr>
        <p:blipFill>
          <a:blip r:embed="rId5">
            <a:alphaModFix/>
          </a:blip>
          <a:stretch>
            <a:fillRect/>
          </a:stretch>
        </p:blipFill>
        <p:spPr>
          <a:xfrm>
            <a:off x="5499175" y="356434"/>
            <a:ext cx="3644826" cy="2855365"/>
          </a:xfrm>
          <a:prstGeom prst="rect">
            <a:avLst/>
          </a:prstGeom>
          <a:noFill/>
          <a:ln>
            <a:noFill/>
          </a:ln>
        </p:spPr>
      </p:pic>
      <p:pic>
        <p:nvPicPr>
          <p:cNvPr id="187" name="Google Shape;187;g2e2e80da872_1_15"/>
          <p:cNvPicPr preferRelativeResize="0"/>
          <p:nvPr/>
        </p:nvPicPr>
        <p:blipFill>
          <a:blip r:embed="rId6">
            <a:alphaModFix/>
          </a:blip>
          <a:stretch>
            <a:fillRect/>
          </a:stretch>
        </p:blipFill>
        <p:spPr>
          <a:xfrm>
            <a:off x="1795125" y="2308375"/>
            <a:ext cx="3820549" cy="2803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1" name="Shape 191"/>
        <p:cNvGrpSpPr/>
        <p:nvPr/>
      </p:nvGrpSpPr>
      <p:grpSpPr>
        <a:xfrm>
          <a:off x="0" y="0"/>
          <a:ext cx="0" cy="0"/>
          <a:chOff x="0" y="0"/>
          <a:chExt cx="0" cy="0"/>
        </a:xfrm>
      </p:grpSpPr>
      <p:pic>
        <p:nvPicPr>
          <p:cNvPr id="192" name="Google Shape;192;g2e2e80da872_1_2"/>
          <p:cNvPicPr preferRelativeResize="0"/>
          <p:nvPr/>
        </p:nvPicPr>
        <p:blipFill rotWithShape="1">
          <a:blip r:embed="rId3">
            <a:alphaModFix/>
          </a:blip>
          <a:srcRect b="0" l="0" r="0" t="0"/>
          <a:stretch/>
        </p:blipFill>
        <p:spPr>
          <a:xfrm>
            <a:off x="0" y="1469043"/>
            <a:ext cx="9143997" cy="3674457"/>
          </a:xfrm>
          <a:prstGeom prst="rect">
            <a:avLst/>
          </a:prstGeom>
          <a:noFill/>
          <a:ln>
            <a:noFill/>
          </a:ln>
        </p:spPr>
      </p:pic>
      <p:sp>
        <p:nvSpPr>
          <p:cNvPr id="193" name="Google Shape;193;g2e2e80da872_1_2"/>
          <p:cNvSpPr txBox="1"/>
          <p:nvPr/>
        </p:nvSpPr>
        <p:spPr>
          <a:xfrm>
            <a:off x="621447" y="4822587"/>
            <a:ext cx="800100" cy="107700"/>
          </a:xfrm>
          <a:prstGeom prst="rect">
            <a:avLst/>
          </a:prstGeom>
          <a:noFill/>
          <a:ln>
            <a:noFill/>
          </a:ln>
        </p:spPr>
        <p:txBody>
          <a:bodyPr anchorCtr="0" anchor="t" bIns="0" lIns="0" spcFirstLastPara="1" rIns="0" wrap="square" tIns="0">
            <a:spAutoFit/>
          </a:bodyPr>
          <a:lstStyle/>
          <a:p>
            <a:pPr indent="0" lvl="0" marL="0" marR="0" rtl="0" algn="l">
              <a:lnSpc>
                <a:spcPct val="118571"/>
              </a:lnSpc>
              <a:spcBef>
                <a:spcPts val="0"/>
              </a:spcBef>
              <a:spcAft>
                <a:spcPts val="0"/>
              </a:spcAft>
              <a:buNone/>
            </a:pPr>
            <a:r>
              <a:rPr lang="en-US" sz="700">
                <a:solidFill>
                  <a:srgbClr val="999999"/>
                </a:solidFill>
                <a:latin typeface="Tahoma"/>
                <a:ea typeface="Tahoma"/>
                <a:cs typeface="Tahoma"/>
                <a:sym typeface="Tahoma"/>
              </a:rPr>
              <a:t>Conﬁdential content</a:t>
            </a:r>
            <a:endParaRPr sz="700">
              <a:latin typeface="Tahoma"/>
              <a:ea typeface="Tahoma"/>
              <a:cs typeface="Tahoma"/>
              <a:sym typeface="Tahoma"/>
            </a:endParaRPr>
          </a:p>
        </p:txBody>
      </p:sp>
      <p:pic>
        <p:nvPicPr>
          <p:cNvPr id="194" name="Google Shape;194;g2e2e80da872_1_2"/>
          <p:cNvPicPr preferRelativeResize="0"/>
          <p:nvPr/>
        </p:nvPicPr>
        <p:blipFill rotWithShape="1">
          <a:blip r:embed="rId4">
            <a:alphaModFix/>
          </a:blip>
          <a:srcRect b="0" l="0" r="0" t="0"/>
          <a:stretch/>
        </p:blipFill>
        <p:spPr>
          <a:xfrm>
            <a:off x="568650" y="4478475"/>
            <a:ext cx="1871478" cy="557157"/>
          </a:xfrm>
          <a:prstGeom prst="rect">
            <a:avLst/>
          </a:prstGeom>
          <a:noFill/>
          <a:ln>
            <a:noFill/>
          </a:ln>
        </p:spPr>
      </p:pic>
      <p:sp>
        <p:nvSpPr>
          <p:cNvPr id="195" name="Google Shape;195;g2e2e80da872_1_2"/>
          <p:cNvSpPr txBox="1"/>
          <p:nvPr/>
        </p:nvSpPr>
        <p:spPr>
          <a:xfrm>
            <a:off x="157625" y="818675"/>
            <a:ext cx="15582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Tahoma"/>
                <a:ea typeface="Tahoma"/>
                <a:cs typeface="Tahoma"/>
                <a:sym typeface="Tahoma"/>
              </a:rPr>
              <a:t>DATA-</a:t>
            </a:r>
            <a:r>
              <a:rPr lang="en-US" sz="1600">
                <a:solidFill>
                  <a:srgbClr val="E43E30"/>
                </a:solidFill>
                <a:latin typeface="Tahoma"/>
                <a:ea typeface="Tahoma"/>
                <a:cs typeface="Tahoma"/>
                <a:sym typeface="Tahoma"/>
              </a:rPr>
              <a:t>DRIVEN</a:t>
            </a:r>
            <a:r>
              <a:rPr lang="en-US" sz="1600">
                <a:solidFill>
                  <a:schemeClr val="dk1"/>
                </a:solidFill>
                <a:latin typeface="Tahoma"/>
                <a:ea typeface="Tahoma"/>
                <a:cs typeface="Tahoma"/>
                <a:sym typeface="Tahoma"/>
              </a:rPr>
              <a:t> (MARKOV</a:t>
            </a:r>
            <a:r>
              <a:rPr lang="en-US" sz="1800">
                <a:solidFill>
                  <a:schemeClr val="dk1"/>
                </a:solidFill>
                <a:latin typeface="Tahoma"/>
                <a:ea typeface="Tahoma"/>
                <a:cs typeface="Tahoma"/>
                <a:sym typeface="Tahoma"/>
              </a:rPr>
              <a:t> </a:t>
            </a:r>
            <a:r>
              <a:rPr lang="en-US" sz="1600">
                <a:solidFill>
                  <a:srgbClr val="E43E30"/>
                </a:solidFill>
                <a:latin typeface="Tahoma"/>
                <a:ea typeface="Tahoma"/>
                <a:cs typeface="Tahoma"/>
                <a:sym typeface="Tahoma"/>
              </a:rPr>
              <a:t>CHAIN)</a:t>
            </a:r>
            <a:endParaRPr sz="1600">
              <a:solidFill>
                <a:srgbClr val="E43E30"/>
              </a:solidFill>
              <a:latin typeface="Tahoma"/>
              <a:ea typeface="Tahoma"/>
              <a:cs typeface="Tahoma"/>
              <a:sym typeface="Tahoma"/>
            </a:endParaRPr>
          </a:p>
          <a:p>
            <a:pPr indent="0" lvl="0" marL="0" rtl="0" algn="l">
              <a:spcBef>
                <a:spcPts val="0"/>
              </a:spcBef>
              <a:spcAft>
                <a:spcPts val="0"/>
              </a:spcAft>
              <a:buNone/>
            </a:pPr>
            <a:r>
              <a:rPr lang="en-US" sz="1600">
                <a:solidFill>
                  <a:schemeClr val="dk1"/>
                </a:solidFill>
                <a:latin typeface="Tahoma"/>
                <a:ea typeface="Tahoma"/>
                <a:cs typeface="Tahoma"/>
                <a:sym typeface="Tahoma"/>
              </a:rPr>
              <a:t>MODEL</a:t>
            </a:r>
            <a:endParaRPr sz="1600">
              <a:solidFill>
                <a:schemeClr val="dk1"/>
              </a:solidFill>
              <a:latin typeface="Tahoma"/>
              <a:ea typeface="Tahoma"/>
              <a:cs typeface="Tahoma"/>
              <a:sym typeface="Tahoma"/>
            </a:endParaRPr>
          </a:p>
        </p:txBody>
      </p:sp>
      <p:sp>
        <p:nvSpPr>
          <p:cNvPr id="196" name="Google Shape;196;g2e2e80da872_1_2"/>
          <p:cNvSpPr/>
          <p:nvPr/>
        </p:nvSpPr>
        <p:spPr>
          <a:xfrm>
            <a:off x="1752146" y="881337"/>
            <a:ext cx="0" cy="3648075"/>
          </a:xfrm>
          <a:custGeom>
            <a:rect b="b" l="l" r="r" t="t"/>
            <a:pathLst>
              <a:path extrusionOk="0" h="3648075" w="120000">
                <a:moveTo>
                  <a:pt x="0" y="0"/>
                </a:moveTo>
                <a:lnTo>
                  <a:pt x="0" y="3647700"/>
                </a:lnTo>
              </a:path>
            </a:pathLst>
          </a:custGeom>
          <a:noFill/>
          <a:ln cap="flat" cmpd="sng" w="19025">
            <a:solidFill>
              <a:srgbClr val="E43E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7" name="Google Shape;197;g2e2e80da872_1_2"/>
          <p:cNvSpPr/>
          <p:nvPr/>
        </p:nvSpPr>
        <p:spPr>
          <a:xfrm>
            <a:off x="5895993" y="2334242"/>
            <a:ext cx="19" cy="0"/>
          </a:xfrm>
          <a:custGeom>
            <a:rect b="b" l="l" r="r" t="t"/>
            <a:pathLst>
              <a:path extrusionOk="0" h="0"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e2e80da872_1_2"/>
          <p:cNvSpPr txBox="1"/>
          <p:nvPr/>
        </p:nvSpPr>
        <p:spPr>
          <a:xfrm>
            <a:off x="7002025" y="3392775"/>
            <a:ext cx="1871400" cy="617100"/>
          </a:xfrm>
          <a:prstGeom prst="rect">
            <a:avLst/>
          </a:prstGeom>
          <a:noFill/>
          <a:ln>
            <a:noFill/>
          </a:ln>
        </p:spPr>
        <p:txBody>
          <a:bodyPr anchorCtr="0" anchor="t" bIns="0" lIns="0" spcFirstLastPara="1" rIns="0" wrap="square" tIns="118100">
            <a:spAutoFit/>
          </a:bodyPr>
          <a:lstStyle/>
          <a:p>
            <a:pPr indent="0" lvl="0" marL="12700" marR="0" rtl="0" algn="l">
              <a:lnSpc>
                <a:spcPct val="100000"/>
              </a:lnSpc>
              <a:spcBef>
                <a:spcPts val="0"/>
              </a:spcBef>
              <a:spcAft>
                <a:spcPts val="0"/>
              </a:spcAft>
              <a:buNone/>
            </a:pPr>
            <a:r>
              <a:rPr i="1" lang="en-US">
                <a:solidFill>
                  <a:srgbClr val="E43E30"/>
                </a:solidFill>
                <a:latin typeface="Georgia"/>
                <a:ea typeface="Georgia"/>
                <a:cs typeface="Georgia"/>
                <a:sym typeface="Georgia"/>
              </a:rPr>
              <a:t>Comparison</a:t>
            </a:r>
            <a:endParaRPr sz="1000">
              <a:latin typeface="Tahoma"/>
              <a:ea typeface="Tahoma"/>
              <a:cs typeface="Tahoma"/>
              <a:sym typeface="Tahoma"/>
            </a:endParaRPr>
          </a:p>
          <a:p>
            <a:pPr indent="0" lvl="0" marL="0" marR="5080" rtl="0" algn="l">
              <a:lnSpc>
                <a:spcPct val="100000"/>
              </a:lnSpc>
              <a:spcBef>
                <a:spcPts val="1000"/>
              </a:spcBef>
              <a:spcAft>
                <a:spcPts val="0"/>
              </a:spcAft>
              <a:buClr>
                <a:srgbClr val="000000"/>
              </a:buClr>
              <a:buFont typeface="Arial"/>
              <a:buNone/>
            </a:pPr>
            <a:r>
              <a:t/>
            </a:r>
            <a:endParaRPr sz="1000">
              <a:latin typeface="Tahoma"/>
              <a:ea typeface="Tahoma"/>
              <a:cs typeface="Tahoma"/>
              <a:sym typeface="Tahoma"/>
            </a:endParaRPr>
          </a:p>
        </p:txBody>
      </p:sp>
      <p:pic>
        <p:nvPicPr>
          <p:cNvPr id="199" name="Google Shape;199;g2e2e80da872_1_2"/>
          <p:cNvPicPr preferRelativeResize="0"/>
          <p:nvPr/>
        </p:nvPicPr>
        <p:blipFill>
          <a:blip r:embed="rId5">
            <a:alphaModFix/>
          </a:blip>
          <a:stretch>
            <a:fillRect/>
          </a:stretch>
        </p:blipFill>
        <p:spPr>
          <a:xfrm>
            <a:off x="2000250" y="296301"/>
            <a:ext cx="7143750" cy="2505587"/>
          </a:xfrm>
          <a:prstGeom prst="rect">
            <a:avLst/>
          </a:prstGeom>
          <a:noFill/>
          <a:ln>
            <a:noFill/>
          </a:ln>
        </p:spPr>
      </p:pic>
      <p:pic>
        <p:nvPicPr>
          <p:cNvPr id="200" name="Google Shape;200;g2e2e80da872_1_2"/>
          <p:cNvPicPr preferRelativeResize="0"/>
          <p:nvPr/>
        </p:nvPicPr>
        <p:blipFill>
          <a:blip r:embed="rId6">
            <a:alphaModFix/>
          </a:blip>
          <a:stretch>
            <a:fillRect/>
          </a:stretch>
        </p:blipFill>
        <p:spPr>
          <a:xfrm>
            <a:off x="2703300" y="2430575"/>
            <a:ext cx="3347576" cy="2665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4" name="Shape 204"/>
        <p:cNvGrpSpPr/>
        <p:nvPr/>
      </p:nvGrpSpPr>
      <p:grpSpPr>
        <a:xfrm>
          <a:off x="0" y="0"/>
          <a:ext cx="0" cy="0"/>
          <a:chOff x="0" y="0"/>
          <a:chExt cx="0" cy="0"/>
        </a:xfrm>
      </p:grpSpPr>
      <p:sp>
        <p:nvSpPr>
          <p:cNvPr id="205" name="Google Shape;205;g2e0828d2a1e_2_15"/>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06" name="Google Shape;206;g2e0828d2a1e_2_15"/>
          <p:cNvPicPr preferRelativeResize="0"/>
          <p:nvPr/>
        </p:nvPicPr>
        <p:blipFill rotWithShape="1">
          <a:blip r:embed="rId3">
            <a:alphaModFix/>
          </a:blip>
          <a:srcRect b="0" l="0" r="0" t="0"/>
          <a:stretch/>
        </p:blipFill>
        <p:spPr>
          <a:xfrm>
            <a:off x="1" y="1439700"/>
            <a:ext cx="9143997" cy="3703798"/>
          </a:xfrm>
          <a:prstGeom prst="rect">
            <a:avLst/>
          </a:prstGeom>
          <a:noFill/>
          <a:ln>
            <a:noFill/>
          </a:ln>
        </p:spPr>
      </p:pic>
      <p:pic>
        <p:nvPicPr>
          <p:cNvPr id="207" name="Google Shape;207;g2e0828d2a1e_2_15"/>
          <p:cNvPicPr preferRelativeResize="0"/>
          <p:nvPr/>
        </p:nvPicPr>
        <p:blipFill rotWithShape="1">
          <a:blip r:embed="rId4">
            <a:alphaModFix/>
          </a:blip>
          <a:srcRect b="0" l="0" r="0" t="0"/>
          <a:stretch/>
        </p:blipFill>
        <p:spPr>
          <a:xfrm>
            <a:off x="9597" y="18825"/>
            <a:ext cx="9134403" cy="5124675"/>
          </a:xfrm>
          <a:prstGeom prst="rect">
            <a:avLst/>
          </a:prstGeom>
          <a:noFill/>
          <a:ln>
            <a:noFill/>
          </a:ln>
        </p:spPr>
      </p:pic>
      <p:sp>
        <p:nvSpPr>
          <p:cNvPr id="208" name="Google Shape;208;g2e0828d2a1e_2_15"/>
          <p:cNvSpPr txBox="1"/>
          <p:nvPr>
            <p:ph idx="4294967295" type="title"/>
          </p:nvPr>
        </p:nvSpPr>
        <p:spPr>
          <a:xfrm>
            <a:off x="5252626" y="2409925"/>
            <a:ext cx="2804100" cy="985200"/>
          </a:xfrm>
          <a:prstGeom prst="rect">
            <a:avLst/>
          </a:prstGeom>
          <a:noFill/>
          <a:ln>
            <a:noFill/>
          </a:ln>
        </p:spPr>
        <p:txBody>
          <a:bodyPr anchorCtr="0" anchor="t" bIns="0" lIns="0" spcFirstLastPara="1" rIns="0" wrap="square" tIns="82550">
            <a:spAutoFit/>
          </a:bodyPr>
          <a:lstStyle/>
          <a:p>
            <a:pPr indent="0" lvl="0" marL="12700" marR="5080" rtl="0" algn="l">
              <a:lnSpc>
                <a:spcPct val="102000"/>
              </a:lnSpc>
              <a:spcBef>
                <a:spcPts val="0"/>
              </a:spcBef>
              <a:spcAft>
                <a:spcPts val="0"/>
              </a:spcAft>
              <a:buNone/>
            </a:pPr>
            <a:r>
              <a:rPr lang="en-US" sz="2900">
                <a:solidFill>
                  <a:srgbClr val="FFFFFF"/>
                </a:solidFill>
                <a:latin typeface="Tahoma"/>
                <a:ea typeface="Tahoma"/>
                <a:cs typeface="Tahoma"/>
                <a:sym typeface="Tahoma"/>
              </a:rPr>
              <a:t>CUSTOMER</a:t>
            </a:r>
            <a:r>
              <a:rPr lang="en-US" sz="2900">
                <a:solidFill>
                  <a:srgbClr val="FFFFFF"/>
                </a:solidFill>
                <a:latin typeface="Tahoma"/>
                <a:ea typeface="Tahoma"/>
                <a:cs typeface="Tahoma"/>
                <a:sym typeface="Tahoma"/>
              </a:rPr>
              <a:t> </a:t>
            </a:r>
            <a:r>
              <a:rPr b="0" lang="en-US" sz="2900">
                <a:solidFill>
                  <a:srgbClr val="FFFFFF"/>
                </a:solidFill>
                <a:latin typeface="Tahoma"/>
                <a:ea typeface="Tahoma"/>
                <a:cs typeface="Tahoma"/>
                <a:sym typeface="Tahoma"/>
              </a:rPr>
              <a:t>SEGMENTATION</a:t>
            </a:r>
            <a:endParaRPr b="0" sz="2900">
              <a:latin typeface="Tahoma"/>
              <a:ea typeface="Tahoma"/>
              <a:cs typeface="Tahoma"/>
              <a:sym typeface="Tahoma"/>
            </a:endParaRPr>
          </a:p>
        </p:txBody>
      </p:sp>
      <p:sp>
        <p:nvSpPr>
          <p:cNvPr id="209" name="Google Shape;209;g2e0828d2a1e_2_15"/>
          <p:cNvSpPr txBox="1"/>
          <p:nvPr>
            <p:ph idx="4294967295" type="title"/>
          </p:nvPr>
        </p:nvSpPr>
        <p:spPr>
          <a:xfrm>
            <a:off x="4689351" y="2268175"/>
            <a:ext cx="832800" cy="1268700"/>
          </a:xfrm>
          <a:prstGeom prst="rect">
            <a:avLst/>
          </a:prstGeom>
          <a:noFill/>
          <a:ln>
            <a:noFill/>
          </a:ln>
        </p:spPr>
        <p:txBody>
          <a:bodyPr anchorCtr="0" anchor="t" bIns="0" lIns="0" spcFirstLastPara="1" rIns="0" wrap="square" tIns="82550">
            <a:spAutoFit/>
          </a:bodyPr>
          <a:lstStyle/>
          <a:p>
            <a:pPr indent="0" lvl="0" marL="12700" marR="5080" rtl="0" algn="l">
              <a:lnSpc>
                <a:spcPct val="102000"/>
              </a:lnSpc>
              <a:spcBef>
                <a:spcPts val="0"/>
              </a:spcBef>
              <a:spcAft>
                <a:spcPts val="0"/>
              </a:spcAft>
              <a:buNone/>
            </a:pPr>
            <a:r>
              <a:rPr b="0" lang="en-US" sz="7700">
                <a:solidFill>
                  <a:srgbClr val="E43E30"/>
                </a:solidFill>
                <a:latin typeface="Tahoma"/>
                <a:ea typeface="Tahoma"/>
                <a:cs typeface="Tahoma"/>
                <a:sym typeface="Tahoma"/>
              </a:rPr>
              <a:t>2</a:t>
            </a:r>
            <a:endParaRPr b="0" sz="7700">
              <a:solidFill>
                <a:srgbClr val="E43E30"/>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2024-05-27T16:29:59Z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